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5BE263C-DBD7-4A20-BB59-AAB30ACAA65A}" styleName="Medium Style 3 - 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>
    <p:restoredLeft sz="9185" autoAdjust="0"/>
    <p:restoredTop sz="94627"/>
  </p:normalViewPr>
  <p:slideViewPr>
    <p:cSldViewPr snapToGrid="0" snapToObjects="1">
      <p:cViewPr>
        <p:scale>
          <a:sx n="50" d="100"/>
          <a:sy n="50" d="100"/>
        </p:scale>
        <p:origin x="490" y="763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5/23/2024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5/23/2024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5/23/2024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5/23/2024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5/23/2024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5/23/2024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5/23/2024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5/23/2024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477" y="92913"/>
            <a:ext cx="9675460" cy="216391"/>
          </a:xfrm>
        </p:spPr>
        <p:txBody>
          <a:bodyPr numCol="1">
            <a:noAutofit/>
          </a:bodyPr>
          <a:lstStyle/>
          <a:p>
            <a:pPr algn="l"/>
            <a:r>
              <a:rPr lang="en-US" sz="1600" b="1" dirty="0" smtClean="0">
                <a:latin typeface="Twinkl Cursive Looped" panose="02000000000000000000" pitchFamily="2" charset="0"/>
              </a:rPr>
              <a:t>Shi</a:t>
            </a:r>
            <a:r>
              <a:rPr lang="en-US" sz="1600" b="1" dirty="0" smtClean="0">
                <a:latin typeface="Twinkl Cursive Looped" panose="02000000000000000000" pitchFamily="2" charset="0"/>
              </a:rPr>
              <a:t>rley </a:t>
            </a:r>
            <a:r>
              <a:rPr lang="en-US" sz="1600" b="1" dirty="0" smtClean="0">
                <a:latin typeface="Twinkl Cursive Looped" panose="02000000000000000000" pitchFamily="2" charset="0"/>
              </a:rPr>
              <a:t>Heath </a:t>
            </a:r>
            <a:r>
              <a:rPr lang="en-US" sz="1800" b="1" dirty="0" smtClean="0">
                <a:latin typeface="Twinkl Cursive Looped" panose="02000000000000000000" pitchFamily="2" charset="0"/>
              </a:rPr>
              <a:t>		</a:t>
            </a:r>
            <a:r>
              <a:rPr lang="en-US" sz="1800" b="1" dirty="0" smtClean="0">
                <a:latin typeface="Twinkl Cursive Looped" panose="02000000000000000000" pitchFamily="2" charset="0"/>
              </a:rPr>
              <a:t>         Victorians  </a:t>
            </a:r>
            <a:r>
              <a:rPr lang="en-US" sz="1800" b="1" dirty="0" smtClean="0">
                <a:latin typeface="Twinkl Cursive Looped" panose="02000000000000000000" pitchFamily="2" charset="0"/>
              </a:rPr>
              <a:t>|  Year </a:t>
            </a:r>
            <a:r>
              <a:rPr lang="en-US" sz="1800" b="1" dirty="0">
                <a:latin typeface="Twinkl Cursive Looped" panose="02000000000000000000" pitchFamily="2" charset="0"/>
              </a:rPr>
              <a:t>5</a:t>
            </a:r>
            <a:r>
              <a:rPr lang="en-US" sz="1800" b="1" dirty="0" smtClean="0">
                <a:latin typeface="Twinkl Cursive Looped" panose="02000000000000000000" pitchFamily="2" charset="0"/>
              </a:rPr>
              <a:t>  | Autumn 1 </a:t>
            </a:r>
            <a:endParaRPr lang="en-US" sz="1800" b="1" dirty="0">
              <a:latin typeface="Twinkl Cursive Looped" panose="02000000000000000000" pitchFamily="2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997035"/>
              </p:ext>
            </p:extLst>
          </p:nvPr>
        </p:nvGraphicFramePr>
        <p:xfrm>
          <a:off x="1965960" y="385006"/>
          <a:ext cx="3611880" cy="6459765"/>
        </p:xfrm>
        <a:graphic>
          <a:graphicData uri="http://schemas.openxmlformats.org/drawingml/2006/table">
            <a:tbl>
              <a:tblPr firstRow="1" bandRow="1">
                <a:tableStyleId>{10A1B5D5-9B99-4C35-A422-299274C87663}</a:tableStyleId>
              </a:tblPr>
              <a:tblGrid>
                <a:gridCol w="3611880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</a:tblGrid>
              <a:tr h="346157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latin typeface="Twinkl Cursive Looped" panose="02000000000000000000" pitchFamily="2" charset="0"/>
                        </a:rPr>
                        <a:t>Key</a:t>
                      </a:r>
                      <a:r>
                        <a:rPr lang="en-US" sz="1200" baseline="0" dirty="0" smtClean="0">
                          <a:latin typeface="Twinkl Cursive Looped" panose="02000000000000000000" pitchFamily="2" charset="0"/>
                        </a:rPr>
                        <a:t> Knowledge</a:t>
                      </a:r>
                      <a:endParaRPr lang="en-US" sz="1200" dirty="0">
                        <a:latin typeface="Twinkl Cursive Looped" panose="02000000000000000000" pitchFamily="2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1094434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</a:rPr>
                        <a:t>Queen Victoria ruled the United Kingdom between 1837 and 1901</a:t>
                      </a:r>
                    </a:p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</a:rPr>
                        <a:t>Queen Victoria helped to grow the British Empire.</a:t>
                      </a:r>
                    </a:p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</a:rPr>
                        <a:t>The Victorian Era was seen as a period of change.</a:t>
                      </a:r>
                      <a:endParaRPr lang="en-GB" sz="1200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1824058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</a:rPr>
                        <a:t>The Industrial Revolution was the period when Britain changed from being a mainly agricultural country to being an industrial one. </a:t>
                      </a:r>
                    </a:p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</a:rPr>
                        <a:t>The Industrial Revolution was positive because it developed the use of factories, machinery and steam in manufacturing.  </a:t>
                      </a:r>
                    </a:p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</a:rPr>
                        <a:t>The Industrial Revolution was negative as the conditions of factories were very poor and dangerous, especially for child workers.</a:t>
                      </a:r>
                      <a:endParaRPr lang="en-GB" sz="1200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69271823"/>
                  </a:ext>
                </a:extLst>
              </a:tr>
              <a:tr h="729624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</a:rPr>
                        <a:t>During the Victorian era, there were many inventions which are still used today e.g. the telephone, the car, the London Underground Railway.</a:t>
                      </a:r>
                      <a:endParaRPr lang="en-GB" sz="1200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81311281"/>
                  </a:ext>
                </a:extLst>
              </a:tr>
              <a:tr h="136631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People moved from the country to large cities for </a:t>
                      </a:r>
                      <a:r>
                        <a:rPr lang="en-GB" sz="1200" dirty="0" smtClean="0">
                          <a:latin typeface="Twinkl Cursive Looped" panose="02000000000000000000" pitchFamily="2" charset="0"/>
                        </a:rPr>
                        <a:t>jobs.</a:t>
                      </a:r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There was an increase in illness and dirt as there were lots of people living in the same </a:t>
                      </a:r>
                      <a:r>
                        <a:rPr lang="en-GB" sz="1200" dirty="0" smtClean="0">
                          <a:latin typeface="Twinkl Cursive Looped" panose="02000000000000000000" pitchFamily="2" charset="0"/>
                        </a:rPr>
                        <a:t>buildings.</a:t>
                      </a:r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Moving to the cities meant people could find more </a:t>
                      </a:r>
                      <a:r>
                        <a:rPr lang="en-GB" sz="1200" dirty="0" smtClean="0">
                          <a:latin typeface="Twinkl Cursive Looped" panose="02000000000000000000" pitchFamily="2" charset="0"/>
                        </a:rPr>
                        <a:t>work.</a:t>
                      </a:r>
                      <a:endParaRPr lang="en-GB" sz="1200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79243442"/>
                  </a:ext>
                </a:extLst>
              </a:tr>
              <a:tr h="1094434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</a:rPr>
                        <a:t>Children were expected to work in dangerous conditions for long hours.</a:t>
                      </a:r>
                    </a:p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</a:rPr>
                        <a:t> A mine collapsing lead to Lord Shaftesbury wanting to change laws for children. </a:t>
                      </a:r>
                    </a:p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</a:rPr>
                        <a:t>Lord Shaftesbury created social reforms to improve the lives of children.</a:t>
                      </a:r>
                      <a:endParaRPr lang="en-GB" sz="1200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71133178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3538020"/>
              </p:ext>
            </p:extLst>
          </p:nvPr>
        </p:nvGraphicFramePr>
        <p:xfrm>
          <a:off x="5593080" y="376983"/>
          <a:ext cx="4288856" cy="6467786"/>
        </p:xfrm>
        <a:graphic>
          <a:graphicData uri="http://schemas.openxmlformats.org/drawingml/2006/table">
            <a:tbl>
              <a:tblPr firstRow="1" bandRow="1">
                <a:tableStyleId>{9DCAF9ED-07DC-4A11-8D7F-57B35C25682E}</a:tableStyleId>
              </a:tblPr>
              <a:tblGrid>
                <a:gridCol w="1379813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909043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62190">
                <a:tc gridSpan="2"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latin typeface="Twinkl Cursive Looped" panose="02000000000000000000" pitchFamily="2" charset="0"/>
                        </a:rPr>
                        <a:t>Vocabulary</a:t>
                      </a:r>
                      <a:endParaRPr lang="en-US" sz="1200" dirty="0">
                        <a:latin typeface="Twinkl Cursive Looped" panose="02000000000000000000" pitchFamily="2" charset="0"/>
                      </a:endParaRP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457879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</a:rPr>
                        <a:t>Queen Victoria</a:t>
                      </a:r>
                      <a:endParaRPr lang="en-GB" sz="1200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</a:rPr>
                        <a:t>A former Queen of the United Kingdom </a:t>
                      </a:r>
                      <a:endParaRPr lang="en-GB" sz="1200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295027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</a:rPr>
                        <a:t>Prince Albert</a:t>
                      </a:r>
                      <a:endParaRPr lang="en-GB" sz="1200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</a:rPr>
                        <a:t>Queen Victoria’s husband</a:t>
                      </a:r>
                      <a:endParaRPr lang="en-GB" sz="1200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69271823"/>
                  </a:ext>
                </a:extLst>
              </a:tr>
              <a:tr h="585768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</a:rPr>
                        <a:t>Industrial Revolution</a:t>
                      </a:r>
                      <a:endParaRPr lang="en-GB" sz="1200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</a:rPr>
                        <a:t>A </a:t>
                      </a:r>
                      <a:r>
                        <a:rPr lang="en-US" sz="1200" dirty="0" smtClean="0">
                          <a:latin typeface="Twinkl Cursive Looped" panose="02000000000000000000" pitchFamily="2" charset="0"/>
                        </a:rPr>
                        <a:t>a time when the manufacturing of goods moved from small shops and homes to large factories.</a:t>
                      </a:r>
                      <a:endParaRPr lang="en-GB" sz="1200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81311281"/>
                  </a:ext>
                </a:extLst>
              </a:tr>
              <a:tr h="545080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</a:rPr>
                        <a:t>Agriculture</a:t>
                      </a:r>
                      <a:endParaRPr lang="en-GB" sz="1200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</a:rPr>
                        <a:t>Farming</a:t>
                      </a:r>
                      <a:endParaRPr lang="en-GB" sz="1200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616346132"/>
                  </a:ext>
                </a:extLst>
              </a:tr>
              <a:tr h="545080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</a:rPr>
                        <a:t>Manufacturing</a:t>
                      </a:r>
                      <a:endParaRPr lang="en-GB" sz="1200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latin typeface="Twinkl Cursive Looped" panose="02000000000000000000" pitchFamily="2" charset="0"/>
                        </a:rPr>
                        <a:t>The making of products by hand or machinery.</a:t>
                      </a:r>
                      <a:endParaRPr lang="en-GB" sz="1200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79243442"/>
                  </a:ext>
                </a:extLst>
              </a:tr>
              <a:tr h="545080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</a:rPr>
                        <a:t>Industrialisation</a:t>
                      </a:r>
                      <a:endParaRPr lang="en-GB" sz="1200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</a:rPr>
                        <a:t>When machinery is used for large scale manufacturing, rather than humans</a:t>
                      </a:r>
                      <a:endParaRPr lang="en-GB" sz="1200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71133178"/>
                  </a:ext>
                </a:extLst>
              </a:tr>
              <a:tr h="585768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</a:rPr>
                        <a:t>Urbanisation</a:t>
                      </a:r>
                      <a:endParaRPr lang="en-GB" sz="1200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</a:rPr>
                        <a:t>An increase in the proportion of people living in urban areas compared to rural areas</a:t>
                      </a:r>
                      <a:endParaRPr lang="en-GB" sz="1200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  <a:tr h="457879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</a:rPr>
                        <a:t>Migration</a:t>
                      </a:r>
                      <a:endParaRPr lang="en-GB" sz="1200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</a:rPr>
                        <a:t>The movement of people from one place to another</a:t>
                      </a:r>
                      <a:endParaRPr lang="en-GB" sz="1200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73969600"/>
                  </a:ext>
                </a:extLst>
              </a:tr>
              <a:tr h="304052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</a:rPr>
                        <a:t>Population</a:t>
                      </a:r>
                      <a:endParaRPr lang="en-GB" sz="1200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</a:rPr>
                        <a:t>The number of people living in one place</a:t>
                      </a:r>
                      <a:endParaRPr lang="en-GB" sz="1200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73420570"/>
                  </a:ext>
                </a:extLst>
              </a:tr>
              <a:tr h="545080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</a:rPr>
                        <a:t>Social reforms</a:t>
                      </a:r>
                      <a:endParaRPr lang="en-GB" sz="1200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latin typeface="Twinkl Cursive Looped" panose="02000000000000000000" pitchFamily="2" charset="0"/>
                        </a:rPr>
                        <a:t>Changes and improvements to a law, social system, or institution</a:t>
                      </a:r>
                      <a:endParaRPr lang="en-GB" sz="1200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04404163"/>
                  </a:ext>
                </a:extLst>
              </a:tr>
              <a:tr h="457879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</a:rPr>
                        <a:t>Lord Shaftesbury</a:t>
                      </a:r>
                      <a:endParaRPr lang="en-GB" sz="1200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latin typeface="Twinkl Cursive Looped" panose="02000000000000000000" pitchFamily="2" charset="0"/>
                        </a:rPr>
                        <a:t>A leading advocate of improving children's life in Britain.</a:t>
                      </a:r>
                      <a:endParaRPr lang="en-GB" sz="1200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74348689"/>
                  </a:ext>
                </a:extLst>
              </a:tr>
              <a:tr h="781024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</a:rPr>
                        <a:t>Mines</a:t>
                      </a:r>
                      <a:endParaRPr lang="en-GB" sz="1200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latin typeface="Twinkl Cursive Looped" panose="02000000000000000000" pitchFamily="2" charset="0"/>
                        </a:rPr>
                        <a:t>A place where deep holes and tunnels are dug under the ground in order to obtain a mineral such as coal, diamonds, or gold</a:t>
                      </a:r>
                      <a:endParaRPr lang="en-GB" sz="1200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10115934"/>
                  </a:ext>
                </a:extLst>
              </a:tr>
            </a:tbl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747" y="376983"/>
            <a:ext cx="1966707" cy="288035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b="17732"/>
          <a:stretch/>
        </p:blipFill>
        <p:spPr>
          <a:xfrm>
            <a:off x="22790" y="3596640"/>
            <a:ext cx="1943170" cy="287405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550" y="3257334"/>
            <a:ext cx="1958410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Queen Victoria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7550" y="6470697"/>
            <a:ext cx="1943170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Lord Shaftesbury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4802</TotalTime>
  <Words>373</Words>
  <Application>Microsoft Office PowerPoint</Application>
  <PresentationFormat>A4 Paper (210x297 mm)</PresentationFormat>
  <Paragraphs>43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Twinkl Cursive Looped</vt:lpstr>
      <vt:lpstr>Office Theme</vt:lpstr>
      <vt:lpstr>Shirley Heath            Victorians  |  Year 5  | Autumn 1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Eleanor Douglas</cp:lastModifiedBy>
  <cp:revision>81</cp:revision>
  <cp:lastPrinted>2017-10-30T10:21:12Z</cp:lastPrinted>
  <dcterms:created xsi:type="dcterms:W3CDTF">2017-10-15T20:56:30Z</dcterms:created>
  <dcterms:modified xsi:type="dcterms:W3CDTF">2024-05-23T13:34:45Z</dcterms:modified>
</cp:coreProperties>
</file>