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E232"/>
    <a:srgbClr val="56C1FF"/>
    <a:srgbClr val="88FA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03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49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171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861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707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29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061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411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48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738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513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40549-8B3A-4B9F-BD3B-4888F44379F0}" type="datetimeFigureOut">
              <a:rPr lang="en-GB" smtClean="0"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2CE45-5518-47CC-88E3-08A0EF6F2E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25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4242294" y="4277259"/>
            <a:ext cx="3223418" cy="2466299"/>
          </a:xfrm>
          <a:prstGeom prst="rect">
            <a:avLst/>
          </a:prstGeom>
          <a:solidFill>
            <a:srgbClr val="88FA4D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 Black" panose="020B0A040201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-1" b="2897"/>
          <a:stretch/>
        </p:blipFill>
        <p:spPr>
          <a:xfrm>
            <a:off x="0" y="70878"/>
            <a:ext cx="12115800" cy="957822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633" y="4311867"/>
            <a:ext cx="4182365" cy="25366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 Black" panose="020B0A040201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013" y="4664141"/>
            <a:ext cx="2139728" cy="18406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53979" y="4730552"/>
            <a:ext cx="1377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Arial Black" panose="020B0A04020102020204" pitchFamily="34" charset="0"/>
              </a:rPr>
              <a:t>Computer Tower</a:t>
            </a:r>
            <a:endParaRPr lang="en-GB" sz="16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38203" y="6439612"/>
            <a:ext cx="9124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latin typeface="Arial Black" panose="020B0A04020102020204" pitchFamily="34" charset="0"/>
              </a:rPr>
              <a:t>Mouse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85409" y="4835132"/>
            <a:ext cx="10390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latin typeface="Arial Black" panose="020B0A04020102020204" pitchFamily="34" charset="0"/>
              </a:rPr>
              <a:t>Monitor</a:t>
            </a:r>
            <a:endParaRPr lang="en-GB" sz="1600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75966" y="5846223"/>
            <a:ext cx="12520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latin typeface="Arial Black" panose="020B0A04020102020204" pitchFamily="34" charset="0"/>
              </a:rPr>
              <a:t>Keyboard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1031" y="4277259"/>
            <a:ext cx="2057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Arial Black" panose="020B0A04020102020204" pitchFamily="34" charset="0"/>
              </a:rPr>
              <a:t>Key Diagram</a:t>
            </a:r>
            <a:endParaRPr lang="en-GB" u="sng" dirty="0">
              <a:latin typeface="Arial Black" panose="020B0A040201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23825" y="1095111"/>
            <a:ext cx="3185748" cy="3148980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61505" y="1061037"/>
            <a:ext cx="2057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Arial Black" panose="020B0A04020102020204" pitchFamily="34" charset="0"/>
              </a:rPr>
              <a:t>E-Safety</a:t>
            </a:r>
            <a:endParaRPr lang="en-GB" u="sng" dirty="0">
              <a:latin typeface="Arial Black" panose="020B0A040201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82018" y="2124582"/>
            <a:ext cx="4533781" cy="3485644"/>
          </a:xfrm>
          <a:prstGeom prst="rect">
            <a:avLst/>
          </a:prstGeom>
          <a:solidFill>
            <a:srgbClr val="FAE23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 Black" panose="020B0A040201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404942" y="1077391"/>
            <a:ext cx="4081708" cy="3166699"/>
          </a:xfrm>
          <a:prstGeom prst="rect">
            <a:avLst/>
          </a:prstGeom>
          <a:solidFill>
            <a:srgbClr val="56C1FF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 Black" panose="020B0A0402010202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6662" y="1095111"/>
            <a:ext cx="4605338" cy="96305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/>
          <a:srcRect t="14927"/>
          <a:stretch/>
        </p:blipFill>
        <p:spPr>
          <a:xfrm>
            <a:off x="4253610" y="4332621"/>
            <a:ext cx="1642672" cy="34257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4942" y="1088239"/>
            <a:ext cx="4057650" cy="37147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82018" y="2124581"/>
            <a:ext cx="2614368" cy="365516"/>
          </a:xfrm>
          <a:prstGeom prst="rect">
            <a:avLst/>
          </a:prstGeom>
        </p:spPr>
      </p:pic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400372"/>
              </p:ext>
            </p:extLst>
          </p:nvPr>
        </p:nvGraphicFramePr>
        <p:xfrm>
          <a:off x="4309813" y="4730552"/>
          <a:ext cx="3093348" cy="16911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28326">
                  <a:extLst>
                    <a:ext uri="{9D8B030D-6E8A-4147-A177-3AD203B41FA5}">
                      <a16:colId xmlns:a16="http://schemas.microsoft.com/office/drawing/2014/main" val="2130944226"/>
                    </a:ext>
                  </a:extLst>
                </a:gridCol>
                <a:gridCol w="1565022">
                  <a:extLst>
                    <a:ext uri="{9D8B030D-6E8A-4147-A177-3AD203B41FA5}">
                      <a16:colId xmlns:a16="http://schemas.microsoft.com/office/drawing/2014/main" val="1659508845"/>
                    </a:ext>
                  </a:extLst>
                </a:gridCol>
              </a:tblGrid>
              <a:tr h="257181">
                <a:tc>
                  <a:txBody>
                    <a:bodyPr/>
                    <a:lstStyle/>
                    <a:p>
                      <a:r>
                        <a:rPr lang="en-GB" sz="1200" b="0" dirty="0" err="1" smtClean="0">
                          <a:solidFill>
                            <a:sysClr val="windowText" lastClr="000000"/>
                          </a:solidFill>
                        </a:rPr>
                        <a:t>Ctrl+alt+L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Log off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219393"/>
                  </a:ext>
                </a:extLst>
              </a:tr>
              <a:tr h="25718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Ctrl + B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Bold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322239"/>
                  </a:ext>
                </a:extLst>
              </a:tr>
              <a:tr h="25718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Ctrl +</a:t>
                      </a:r>
                      <a:r>
                        <a:rPr lang="en-GB" sz="1200" b="0" baseline="0" dirty="0" smtClean="0">
                          <a:solidFill>
                            <a:sysClr val="windowText" lastClr="000000"/>
                          </a:solidFill>
                        </a:rPr>
                        <a:t> I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Italics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634310"/>
                  </a:ext>
                </a:extLst>
              </a:tr>
              <a:tr h="257181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Ctrl + U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Underline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785317"/>
                  </a:ext>
                </a:extLst>
              </a:tr>
              <a:tr h="287133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Ctrl + C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Copy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872087"/>
                  </a:ext>
                </a:extLst>
              </a:tr>
              <a:tr h="306765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Ctrl + V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ysClr val="windowText" lastClr="000000"/>
                          </a:solidFill>
                        </a:rPr>
                        <a:t>Paste</a:t>
                      </a:r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680617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894797"/>
              </p:ext>
            </p:extLst>
          </p:nvPr>
        </p:nvGraphicFramePr>
        <p:xfrm>
          <a:off x="7677149" y="2556508"/>
          <a:ext cx="4343401" cy="29260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343401">
                  <a:extLst>
                    <a:ext uri="{9D8B030D-6E8A-4147-A177-3AD203B41FA5}">
                      <a16:colId xmlns:a16="http://schemas.microsoft.com/office/drawing/2014/main" val="21309442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ysClr val="windowText" lastClr="000000"/>
                          </a:solidFill>
                        </a:rPr>
                        <a:t>When typing, fingers should rest on the </a:t>
                      </a:r>
                      <a:r>
                        <a:rPr lang="en-GB" sz="1400" b="1" dirty="0" smtClean="0">
                          <a:solidFill>
                            <a:sysClr val="windowText" lastClr="000000"/>
                          </a:solidFill>
                        </a:rPr>
                        <a:t>home row</a:t>
                      </a:r>
                      <a:r>
                        <a:rPr lang="en-GB" sz="1400" b="0" dirty="0" smtClean="0">
                          <a:solidFill>
                            <a:sysClr val="windowText" lastClr="000000"/>
                          </a:solidFill>
                        </a:rPr>
                        <a:t>. Left pointer finger on</a:t>
                      </a: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 the ‘F’ and right pointer finger on the ‘J’.</a:t>
                      </a:r>
                      <a:endParaRPr lang="en-GB" sz="14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2193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ysClr val="windowText" lastClr="000000"/>
                          </a:solidFill>
                        </a:rPr>
                        <a:t>The mouse has two</a:t>
                      </a:r>
                      <a:r>
                        <a:rPr lang="en-GB" sz="1400" baseline="0" dirty="0" smtClean="0">
                          <a:solidFill>
                            <a:sysClr val="windowText" lastClr="000000"/>
                          </a:solidFill>
                        </a:rPr>
                        <a:t> buttons</a:t>
                      </a:r>
                      <a:r>
                        <a:rPr lang="en-GB" sz="1400" dirty="0" smtClean="0">
                          <a:solidFill>
                            <a:sysClr val="windowText" lastClr="000000"/>
                          </a:solidFill>
                        </a:rPr>
                        <a:t>. The left button</a:t>
                      </a:r>
                      <a:r>
                        <a:rPr lang="en-GB" sz="1400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400" dirty="0" smtClean="0">
                          <a:solidFill>
                            <a:sysClr val="windowText" lastClr="000000"/>
                          </a:solidFill>
                        </a:rPr>
                        <a:t>selects items and double clicks, the right</a:t>
                      </a:r>
                      <a:r>
                        <a:rPr lang="en-GB" sz="1400" baseline="0" dirty="0" smtClean="0">
                          <a:solidFill>
                            <a:sysClr val="windowText" lastClr="000000"/>
                          </a:solidFill>
                        </a:rPr>
                        <a:t> button opens more options.</a:t>
                      </a:r>
                      <a:endParaRPr lang="en-GB" sz="1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85287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ysClr val="windowText" lastClr="000000"/>
                          </a:solidFill>
                        </a:rPr>
                        <a:t>‘Save’</a:t>
                      </a:r>
                      <a:r>
                        <a:rPr lang="en-GB" sz="1400" baseline="0" dirty="0" smtClean="0">
                          <a:solidFill>
                            <a:sysClr val="windowText" lastClr="000000"/>
                          </a:solidFill>
                        </a:rPr>
                        <a:t> overrides the original file. ‘Save as’ creates an updated copy – ‘</a:t>
                      </a:r>
                      <a:r>
                        <a:rPr lang="en-GB" sz="1400" b="1" baseline="0" dirty="0" smtClean="0">
                          <a:solidFill>
                            <a:sysClr val="windowText" lastClr="000000"/>
                          </a:solidFill>
                        </a:rPr>
                        <a:t>save as’  is what you will normally use in school.</a:t>
                      </a:r>
                      <a:endParaRPr lang="en-GB" sz="1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9618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ysClr val="windowText" lastClr="000000"/>
                          </a:solidFill>
                        </a:rPr>
                        <a:t>When</a:t>
                      </a: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 pasting text or an image look at the paste options: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Text will not change.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Text will merge to your </a:t>
                      </a:r>
                      <a:b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</a:b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document layout. (preferred)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Only text will paste.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5453224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5823086"/>
              </p:ext>
            </p:extLst>
          </p:nvPr>
        </p:nvGraphicFramePr>
        <p:xfrm>
          <a:off x="3501970" y="1551421"/>
          <a:ext cx="3851330" cy="23469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65280">
                  <a:extLst>
                    <a:ext uri="{9D8B030D-6E8A-4147-A177-3AD203B41FA5}">
                      <a16:colId xmlns:a16="http://schemas.microsoft.com/office/drawing/2014/main" val="2130944226"/>
                    </a:ext>
                  </a:extLst>
                </a:gridCol>
                <a:gridCol w="2686050">
                  <a:extLst>
                    <a:ext uri="{9D8B030D-6E8A-4147-A177-3AD203B41FA5}">
                      <a16:colId xmlns:a16="http://schemas.microsoft.com/office/drawing/2014/main" val="16595088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ysClr val="windowText" lastClr="000000"/>
                          </a:solidFill>
                        </a:rPr>
                        <a:t>Username</a:t>
                      </a:r>
                      <a:endParaRPr lang="en-GB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ysClr val="windowText" lastClr="000000"/>
                          </a:solidFill>
                        </a:rPr>
                        <a:t>Your</a:t>
                      </a: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 personalised identification to access a computer</a:t>
                      </a:r>
                      <a:endParaRPr lang="en-GB" sz="14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2193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Format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ysClr val="windowText" lastClr="000000"/>
                          </a:solidFill>
                        </a:rPr>
                        <a:t>To</a:t>
                      </a: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 change the presentation of an item</a:t>
                      </a:r>
                      <a:endParaRPr lang="en-GB" sz="14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40956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Word Processor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ysClr val="windowText" lastClr="000000"/>
                          </a:solidFill>
                        </a:rPr>
                        <a:t>A software used to create</a:t>
                      </a: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 a text document</a:t>
                      </a:r>
                      <a:endParaRPr lang="en-GB" sz="14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282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 smtClean="0">
                          <a:solidFill>
                            <a:sysClr val="windowText" lastClr="000000"/>
                          </a:solidFill>
                        </a:rPr>
                        <a:t>Wrap</a:t>
                      </a:r>
                      <a:r>
                        <a:rPr lang="en-GB" sz="1600" b="1" baseline="0" dirty="0" smtClean="0">
                          <a:solidFill>
                            <a:sysClr val="windowText" lastClr="000000"/>
                          </a:solidFill>
                        </a:rPr>
                        <a:t> text</a:t>
                      </a:r>
                      <a:endParaRPr lang="en-GB" sz="16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ysClr val="windowText" lastClr="000000"/>
                          </a:solidFill>
                        </a:rPr>
                        <a:t>Change</a:t>
                      </a: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 how text is fitting around a selected object (useful when adding images to a document)</a:t>
                      </a:r>
                      <a:endParaRPr lang="en-GB" sz="14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8633856"/>
                  </a:ext>
                </a:extLst>
              </a:tr>
            </a:tbl>
          </a:graphicData>
        </a:graphic>
      </p:graphicFrame>
      <p:pic>
        <p:nvPicPr>
          <p:cNvPr id="29" name="Picture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96386" y="4675191"/>
            <a:ext cx="1660195" cy="64013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23567" y="6041220"/>
            <a:ext cx="591983" cy="2638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15549" y="5838897"/>
            <a:ext cx="2000250" cy="691760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0618486"/>
              </p:ext>
            </p:extLst>
          </p:nvPr>
        </p:nvGraphicFramePr>
        <p:xfrm>
          <a:off x="211532" y="1470269"/>
          <a:ext cx="3010334" cy="271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0334">
                  <a:extLst>
                    <a:ext uri="{9D8B030D-6E8A-4147-A177-3AD203B41FA5}">
                      <a16:colId xmlns:a16="http://schemas.microsoft.com/office/drawing/2014/main" val="6143879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If</a:t>
                      </a: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 something upsets you online – tell a teacher or use our report button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22092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Use only your</a:t>
                      </a: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own</a:t>
                      </a: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 network details on the computers and </a:t>
                      </a:r>
                      <a:r>
                        <a:rPr lang="en-GB" sz="1400" b="0" baseline="0" dirty="0" err="1" smtClean="0">
                          <a:solidFill>
                            <a:schemeClr val="tx1"/>
                          </a:solidFill>
                        </a:rPr>
                        <a:t>ipads</a:t>
                      </a: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 – log out when finished!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35140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Never give personal details out</a:t>
                      </a: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 online, even if you think you may know the other person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8926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Understand that the</a:t>
                      </a:r>
                      <a:r>
                        <a:rPr lang="en-GB" sz="1400" b="0" baseline="0" dirty="0" smtClean="0">
                          <a:solidFill>
                            <a:schemeClr val="tx1"/>
                          </a:solidFill>
                        </a:rPr>
                        <a:t> school can monitor your computer usage in school including the websites we visit.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0792087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51201" y="5694281"/>
            <a:ext cx="1856414" cy="1049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340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244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Christie  Denny</dc:creator>
  <cp:lastModifiedBy>Christie  Denny</cp:lastModifiedBy>
  <cp:revision>11</cp:revision>
  <dcterms:created xsi:type="dcterms:W3CDTF">2022-09-11T16:45:37Z</dcterms:created>
  <dcterms:modified xsi:type="dcterms:W3CDTF">2023-12-05T09:02:41Z</dcterms:modified>
</cp:coreProperties>
</file>