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559" autoAdjust="0"/>
    <p:restoredTop sz="94627"/>
  </p:normalViewPr>
  <p:slideViewPr>
    <p:cSldViewPr snapToGrid="0" snapToObjects="1">
      <p:cViewPr>
        <p:scale>
          <a:sx n="90" d="100"/>
          <a:sy n="90" d="100"/>
        </p:scale>
        <p:origin x="1526" y="-245"/>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9/4/2024</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9/4/2024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9/4/2024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9/4/2024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9/4/2024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9/4/2024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9/4/2024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9/4/2024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9/4/2024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9/4/2024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9/4/2024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9/4/2024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9/4/2024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a:t>	</a:t>
            </a:r>
            <a:r>
              <a:rPr lang="en-US" sz="1800" b="1" dirty="0" smtClean="0"/>
              <a:t>	Animals including humans  |  Year 4  | Autumn 1</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370926474"/>
              </p:ext>
            </p:extLst>
          </p:nvPr>
        </p:nvGraphicFramePr>
        <p:xfrm>
          <a:off x="2707130" y="368879"/>
          <a:ext cx="3141219" cy="6316707"/>
        </p:xfrm>
        <a:graphic>
          <a:graphicData uri="http://schemas.openxmlformats.org/drawingml/2006/table">
            <a:tbl>
              <a:tblPr firstRow="1" bandRow="1">
                <a:tableStyleId>{93296810-A885-4BE3-A3E7-6D5BEEA58F35}</a:tableStyleId>
              </a:tblPr>
              <a:tblGrid>
                <a:gridCol w="3141219">
                  <a:extLst>
                    <a:ext uri="{9D8B030D-6E8A-4147-A177-3AD203B41FA5}">
                      <a16:colId xmlns:a16="http://schemas.microsoft.com/office/drawing/2014/main" val="20000"/>
                    </a:ext>
                  </a:extLst>
                </a:gridCol>
              </a:tblGrid>
              <a:tr h="502412">
                <a:tc>
                  <a:txBody>
                    <a:bodyPr/>
                    <a:lstStyle/>
                    <a:p>
                      <a:pPr algn="ctr"/>
                      <a:r>
                        <a:rPr lang="en-GB" altLang="en-GB" dirty="0" smtClean="0"/>
                        <a:t>Key</a:t>
                      </a:r>
                      <a:r>
                        <a:rPr lang="en-GB" altLang="en-GB" baseline="0" dirty="0" smtClean="0"/>
                        <a:t> Diagrams</a:t>
                      </a:r>
                      <a:endParaRPr lang="en-GB" altLang="en-GB" dirty="0"/>
                    </a:p>
                  </a:txBody>
                  <a:tcPr marL="74295" marR="74295" marT="37148" marB="37148"/>
                </a:tc>
                <a:extLst>
                  <a:ext uri="{0D108BD9-81ED-4DB2-BD59-A6C34878D82A}">
                    <a16:rowId xmlns:a16="http://schemas.microsoft.com/office/drawing/2014/main" val="10000"/>
                  </a:ext>
                </a:extLst>
              </a:tr>
              <a:tr h="5814295">
                <a:tc>
                  <a:txBody>
                    <a:bodyPr/>
                    <a:lstStyle/>
                    <a:p>
                      <a:endParaRPr lang="en-GB" altLang="en-GB" sz="1000" b="0" dirty="0"/>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910069326"/>
              </p:ext>
            </p:extLst>
          </p:nvPr>
        </p:nvGraphicFramePr>
        <p:xfrm>
          <a:off x="6235021" y="473241"/>
          <a:ext cx="3603029" cy="3937892"/>
        </p:xfrm>
        <a:graphic>
          <a:graphicData uri="http://schemas.openxmlformats.org/drawingml/2006/table">
            <a:tbl>
              <a:tblPr firstRow="1" bandRow="1">
                <a:tableStyleId>{21E4AEA4-8DFA-4A89-87EB-49C32662AFE0}</a:tableStyleId>
              </a:tblPr>
              <a:tblGrid>
                <a:gridCol w="309711">
                  <a:extLst>
                    <a:ext uri="{9D8B030D-6E8A-4147-A177-3AD203B41FA5}">
                      <a16:colId xmlns:a16="http://schemas.microsoft.com/office/drawing/2014/main" val="3034729171"/>
                    </a:ext>
                  </a:extLst>
                </a:gridCol>
                <a:gridCol w="1083735">
                  <a:extLst>
                    <a:ext uri="{9D8B030D-6E8A-4147-A177-3AD203B41FA5}">
                      <a16:colId xmlns:a16="http://schemas.microsoft.com/office/drawing/2014/main" val="771789285"/>
                    </a:ext>
                  </a:extLst>
                </a:gridCol>
                <a:gridCol w="2209583">
                  <a:extLst>
                    <a:ext uri="{9D8B030D-6E8A-4147-A177-3AD203B41FA5}">
                      <a16:colId xmlns:a16="http://schemas.microsoft.com/office/drawing/2014/main" val="1444632793"/>
                    </a:ext>
                  </a:extLst>
                </a:gridCol>
              </a:tblGrid>
              <a:tr h="367095">
                <a:tc gridSpan="3">
                  <a:txBody>
                    <a:bodyPr/>
                    <a:lstStyle/>
                    <a:p>
                      <a:pPr algn="ctr"/>
                      <a:r>
                        <a:rPr lang="en-US" sz="1800" dirty="0" smtClean="0"/>
                        <a:t>Key Vocabulary</a:t>
                      </a:r>
                      <a:endParaRPr lang="en-US" sz="1800" dirty="0"/>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472118">
                <a:tc>
                  <a:txBody>
                    <a:bodyPr/>
                    <a:lstStyle/>
                    <a:p>
                      <a:r>
                        <a:rPr lang="en-US" sz="1200" dirty="0"/>
                        <a:t>1</a:t>
                      </a:r>
                      <a:endParaRPr lang="en-US" sz="1200" b="0" dirty="0"/>
                    </a:p>
                  </a:txBody>
                  <a:tcPr marL="74295" marR="74295" marT="37148" marB="37148"/>
                </a:tc>
                <a:tc>
                  <a:txBody>
                    <a:bodyPr/>
                    <a:lstStyle/>
                    <a:p>
                      <a:r>
                        <a:rPr lang="en-GB" sz="1200" dirty="0" smtClean="0"/>
                        <a:t>Mouth</a:t>
                      </a:r>
                      <a:endParaRPr lang="en-GB" sz="1200" dirty="0"/>
                    </a:p>
                  </a:txBody>
                  <a:tcPr marL="68580" marR="68580" marT="0" marB="0"/>
                </a:tc>
                <a:tc>
                  <a:txBody>
                    <a:bodyPr/>
                    <a:lstStyle/>
                    <a:p>
                      <a:r>
                        <a:rPr lang="en-GB" sz="1200" dirty="0" smtClean="0"/>
                        <a:t>Where food is taken</a:t>
                      </a:r>
                      <a:r>
                        <a:rPr lang="en-GB" sz="1200" baseline="0" dirty="0" smtClean="0"/>
                        <a:t> into the mouth and </a:t>
                      </a:r>
                      <a:r>
                        <a:rPr lang="en-GB" sz="1200" baseline="0" dirty="0" smtClean="0"/>
                        <a:t>chewed by teeth</a:t>
                      </a:r>
                      <a:endParaRPr lang="en-GB" sz="1200" dirty="0"/>
                    </a:p>
                  </a:txBody>
                  <a:tcPr marL="68580" marR="68580" marT="0" marB="0"/>
                </a:tc>
                <a:extLst>
                  <a:ext uri="{0D108BD9-81ED-4DB2-BD59-A6C34878D82A}">
                    <a16:rowId xmlns:a16="http://schemas.microsoft.com/office/drawing/2014/main" val="3401584818"/>
                  </a:ext>
                </a:extLst>
              </a:tr>
              <a:tr h="604648">
                <a:tc>
                  <a:txBody>
                    <a:bodyPr/>
                    <a:lstStyle/>
                    <a:p>
                      <a:r>
                        <a:rPr lang="en-US" sz="1200" b="0" dirty="0"/>
                        <a:t>2</a:t>
                      </a:r>
                      <a:endParaRPr lang="en-US" sz="1200" b="0" dirty="0"/>
                    </a:p>
                  </a:txBody>
                  <a:tcPr marL="74295" marR="74295" marT="37148" marB="37148"/>
                </a:tc>
                <a:tc>
                  <a:txBody>
                    <a:bodyPr/>
                    <a:lstStyle/>
                    <a:p>
                      <a:r>
                        <a:rPr lang="en-GB" sz="1200" dirty="0" smtClean="0"/>
                        <a:t>Oesophagus</a:t>
                      </a:r>
                      <a:endParaRPr lang="en-GB" sz="1200" dirty="0"/>
                    </a:p>
                  </a:txBody>
                  <a:tcPr marL="68580" marR="68580" marT="0" marB="0"/>
                </a:tc>
                <a:tc>
                  <a:txBody>
                    <a:bodyPr/>
                    <a:lstStyle/>
                    <a:p>
                      <a:r>
                        <a:rPr lang="en-GB" sz="1200" dirty="0" smtClean="0"/>
                        <a:t>A tough muscular tube connecting the mouth and the stomach</a:t>
                      </a:r>
                      <a:endParaRPr lang="en-GB" sz="1200" dirty="0"/>
                    </a:p>
                  </a:txBody>
                  <a:tcPr marL="68580" marR="68580" marT="0" marB="0"/>
                </a:tc>
                <a:extLst>
                  <a:ext uri="{0D108BD9-81ED-4DB2-BD59-A6C34878D82A}">
                    <a16:rowId xmlns:a16="http://schemas.microsoft.com/office/drawing/2014/main" val="3513572833"/>
                  </a:ext>
                </a:extLst>
              </a:tr>
              <a:tr h="634413">
                <a:tc>
                  <a:txBody>
                    <a:bodyPr/>
                    <a:lstStyle/>
                    <a:p>
                      <a:r>
                        <a:rPr lang="en-US" sz="1200" b="0" dirty="0"/>
                        <a:t>3</a:t>
                      </a:r>
                      <a:endParaRPr lang="en-US" sz="1200" b="0" dirty="0"/>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Stomach</a:t>
                      </a:r>
                    </a:p>
                    <a:p>
                      <a:endParaRPr lang="en-GB" sz="12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smtClean="0"/>
                        <a:t>Churns</a:t>
                      </a:r>
                      <a:r>
                        <a:rPr lang="en-GB" sz="1200" baseline="0" smtClean="0"/>
                        <a:t> and breaks down food further so that it can be digested properly</a:t>
                      </a:r>
                      <a:endParaRPr lang="en-GB" sz="1200" smtClean="0"/>
                    </a:p>
                  </a:txBody>
                  <a:tcPr marL="68580" marR="68580" marT="0" marB="0"/>
                </a:tc>
                <a:extLst>
                  <a:ext uri="{0D108BD9-81ED-4DB2-BD59-A6C34878D82A}">
                    <a16:rowId xmlns:a16="http://schemas.microsoft.com/office/drawing/2014/main" val="1398772385"/>
                  </a:ext>
                </a:extLst>
              </a:tr>
              <a:tr h="447236">
                <a:tc>
                  <a:txBody>
                    <a:bodyPr/>
                    <a:lstStyle/>
                    <a:p>
                      <a:r>
                        <a:rPr lang="en-US" sz="1200" b="0" dirty="0" smtClean="0"/>
                        <a:t>4</a:t>
                      </a:r>
                      <a:endParaRPr lang="en-US" sz="1200" b="0" dirty="0"/>
                    </a:p>
                  </a:txBody>
                  <a:tcPr marL="74295" marR="74295" marT="37148" marB="37148"/>
                </a:tc>
                <a:tc>
                  <a:txBody>
                    <a:bodyPr/>
                    <a:lstStyle/>
                    <a:p>
                      <a:r>
                        <a:rPr lang="en-GB" sz="1200" dirty="0" smtClean="0"/>
                        <a:t>Small</a:t>
                      </a:r>
                      <a:r>
                        <a:rPr lang="en-GB" sz="1200" baseline="0" dirty="0" smtClean="0"/>
                        <a:t> </a:t>
                      </a:r>
                      <a:r>
                        <a:rPr lang="en-GB" sz="1200" dirty="0" smtClean="0"/>
                        <a:t>Intestine</a:t>
                      </a:r>
                      <a:endParaRPr lang="en-GB" sz="12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Most of the nutrients are</a:t>
                      </a:r>
                      <a:r>
                        <a:rPr lang="en-GB" sz="1200" baseline="0" dirty="0" smtClean="0"/>
                        <a:t> absorbed from your food</a:t>
                      </a:r>
                      <a:endParaRPr lang="en-GB" sz="1200" dirty="0"/>
                    </a:p>
                  </a:txBody>
                  <a:tcPr marL="68580" marR="68580" marT="0" marB="0"/>
                </a:tc>
                <a:extLst>
                  <a:ext uri="{0D108BD9-81ED-4DB2-BD59-A6C34878D82A}">
                    <a16:rowId xmlns:a16="http://schemas.microsoft.com/office/drawing/2014/main" val="3431194389"/>
                  </a:ext>
                </a:extLst>
              </a:tr>
              <a:tr h="431996">
                <a:tc>
                  <a:txBody>
                    <a:bodyPr/>
                    <a:lstStyle/>
                    <a:p>
                      <a:r>
                        <a:rPr lang="en-US" sz="1200" b="0" dirty="0" smtClean="0"/>
                        <a:t>5</a:t>
                      </a:r>
                      <a:endParaRPr lang="en-US" sz="1200" b="0" dirty="0"/>
                    </a:p>
                  </a:txBody>
                  <a:tcPr marL="74295" marR="74295" marT="37148" marB="37148"/>
                </a:tc>
                <a:tc>
                  <a:txBody>
                    <a:bodyPr/>
                    <a:lstStyle/>
                    <a:p>
                      <a:r>
                        <a:rPr lang="en-GB" sz="1200" dirty="0" smtClean="0"/>
                        <a:t>Large</a:t>
                      </a:r>
                      <a:r>
                        <a:rPr lang="en-GB" sz="1200" baseline="0" dirty="0" smtClean="0"/>
                        <a:t> </a:t>
                      </a:r>
                      <a:r>
                        <a:rPr lang="en-GB" sz="1200" dirty="0" smtClean="0"/>
                        <a:t>Intestine</a:t>
                      </a:r>
                      <a:endParaRPr lang="en-GB" sz="1200" dirty="0"/>
                    </a:p>
                  </a:txBody>
                  <a:tcPr marL="68580" marR="68580" marT="0" marB="0"/>
                </a:tc>
                <a:tc>
                  <a:txBody>
                    <a:bodyPr/>
                    <a:lstStyle/>
                    <a:p>
                      <a:r>
                        <a:rPr lang="en-GB" sz="1200" baseline="0" dirty="0" smtClean="0"/>
                        <a:t>Stools are prepared, water absorbed into body </a:t>
                      </a:r>
                      <a:endParaRPr lang="en-GB" sz="1200" dirty="0"/>
                    </a:p>
                  </a:txBody>
                  <a:tcPr marL="68580" marR="68580" marT="0" marB="0"/>
                </a:tc>
                <a:extLst>
                  <a:ext uri="{0D108BD9-81ED-4DB2-BD59-A6C34878D82A}">
                    <a16:rowId xmlns:a16="http://schemas.microsoft.com/office/drawing/2014/main" val="3075794675"/>
                  </a:ext>
                </a:extLst>
              </a:tr>
              <a:tr h="457200">
                <a:tc>
                  <a:txBody>
                    <a:bodyPr/>
                    <a:lstStyle/>
                    <a:p>
                      <a:r>
                        <a:rPr lang="en-US" sz="1200" b="0" dirty="0" smtClean="0"/>
                        <a:t>6</a:t>
                      </a:r>
                      <a:endParaRPr lang="en-US" sz="1200" b="0" dirty="0"/>
                    </a:p>
                  </a:txBody>
                  <a:tcPr marL="74295" marR="74295" marT="37148" marB="37148"/>
                </a:tc>
                <a:tc>
                  <a:txBody>
                    <a:bodyPr/>
                    <a:lstStyle/>
                    <a:p>
                      <a:r>
                        <a:rPr lang="en-GB" sz="1200" dirty="0" smtClean="0"/>
                        <a:t>Rectum</a:t>
                      </a:r>
                      <a:endParaRPr lang="en-GB" sz="1200" dirty="0"/>
                    </a:p>
                  </a:txBody>
                  <a:tcPr marL="68580" marR="68580" marT="0" marB="0"/>
                </a:tc>
                <a:tc>
                  <a:txBody>
                    <a:bodyPr/>
                    <a:lstStyle/>
                    <a:p>
                      <a:r>
                        <a:rPr lang="en-GB" sz="1200" dirty="0" smtClean="0"/>
                        <a:t>Where stools are stored before leaving</a:t>
                      </a:r>
                      <a:r>
                        <a:rPr lang="en-GB" sz="1200" baseline="0" dirty="0" smtClean="0"/>
                        <a:t> the body</a:t>
                      </a:r>
                      <a:endParaRPr lang="en-GB" sz="1200" dirty="0"/>
                    </a:p>
                  </a:txBody>
                  <a:tcPr marL="68580" marR="68580" marT="0" marB="0"/>
                </a:tc>
                <a:extLst>
                  <a:ext uri="{0D108BD9-81ED-4DB2-BD59-A6C34878D82A}">
                    <a16:rowId xmlns:a16="http://schemas.microsoft.com/office/drawing/2014/main" val="3576520154"/>
                  </a:ext>
                </a:extLst>
              </a:tr>
              <a:tr h="523186">
                <a:tc>
                  <a:txBody>
                    <a:bodyPr/>
                    <a:lstStyle/>
                    <a:p>
                      <a:r>
                        <a:rPr lang="en-GB" sz="1200" dirty="0" smtClean="0"/>
                        <a:t>7</a:t>
                      </a:r>
                      <a:endParaRPr lang="en-GB" sz="1200" dirty="0"/>
                    </a:p>
                  </a:txBody>
                  <a:tcPr marL="74295" marR="74295" marT="37148" marB="37148"/>
                </a:tc>
                <a:tc>
                  <a:txBody>
                    <a:bodyPr/>
                    <a:lstStyle/>
                    <a:p>
                      <a:r>
                        <a:rPr lang="en-GB" sz="1200" dirty="0" smtClean="0"/>
                        <a:t>Anus</a:t>
                      </a:r>
                      <a:endParaRPr lang="en-GB" sz="1200" dirty="0"/>
                    </a:p>
                  </a:txBody>
                  <a:tcPr marL="68580" marR="68580" marT="0" marB="0"/>
                </a:tc>
                <a:tc>
                  <a:txBody>
                    <a:bodyPr/>
                    <a:lstStyle/>
                    <a:p>
                      <a:r>
                        <a:rPr lang="en-GB" sz="1200" dirty="0" smtClean="0"/>
                        <a:t>The passage</a:t>
                      </a:r>
                      <a:r>
                        <a:rPr lang="en-GB" sz="1200" baseline="0" dirty="0" smtClean="0"/>
                        <a:t> from where stools leave the body</a:t>
                      </a:r>
                      <a:endParaRPr lang="en-GB" sz="1200" dirty="0"/>
                    </a:p>
                  </a:txBody>
                  <a:tcPr marL="68580" marR="68580" marT="0" marB="0"/>
                </a:tc>
                <a:extLst>
                  <a:ext uri="{0D108BD9-81ED-4DB2-BD59-A6C34878D82A}">
                    <a16:rowId xmlns:a16="http://schemas.microsoft.com/office/drawing/2014/main" val="1470796219"/>
                  </a:ext>
                </a:extLst>
              </a:tr>
            </a:tbl>
          </a:graphicData>
        </a:graphic>
      </p:graphicFrame>
      <p:graphicFrame>
        <p:nvGraphicFramePr>
          <p:cNvPr id="7" name="Table 6">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3156058224"/>
              </p:ext>
            </p:extLst>
          </p:nvPr>
        </p:nvGraphicFramePr>
        <p:xfrm>
          <a:off x="49434" y="368877"/>
          <a:ext cx="2606896" cy="3683721"/>
        </p:xfrm>
        <a:graphic>
          <a:graphicData uri="http://schemas.openxmlformats.org/drawingml/2006/table">
            <a:tbl>
              <a:tblPr firstRow="1" bandRow="1">
                <a:tableStyleId>{00A15C55-8517-42AA-B614-E9B94910E393}</a:tableStyleId>
              </a:tblPr>
              <a:tblGrid>
                <a:gridCol w="2606896">
                  <a:extLst>
                    <a:ext uri="{9D8B030D-6E8A-4147-A177-3AD203B41FA5}">
                      <a16:colId xmlns:a16="http://schemas.microsoft.com/office/drawing/2014/main" val="2379496559"/>
                    </a:ext>
                  </a:extLst>
                </a:gridCol>
              </a:tblGrid>
              <a:tr h="463424">
                <a:tc>
                  <a:txBody>
                    <a:bodyPr/>
                    <a:lstStyle/>
                    <a:p>
                      <a:pPr algn="ctr"/>
                      <a:r>
                        <a:rPr lang="en-GB" altLang="en-GB" sz="1200" dirty="0" smtClean="0"/>
                        <a:t>Key Knowledge</a:t>
                      </a:r>
                      <a:endParaRPr lang="en-GB" altLang="en-GB" sz="1200" dirty="0"/>
                    </a:p>
                  </a:txBody>
                  <a:tcPr marL="74295" marR="74295" marT="37148" marB="37148"/>
                </a:tc>
                <a:extLst>
                  <a:ext uri="{0D108BD9-81ED-4DB2-BD59-A6C34878D82A}">
                    <a16:rowId xmlns:a16="http://schemas.microsoft.com/office/drawing/2014/main" val="1550516657"/>
                  </a:ext>
                </a:extLst>
              </a:tr>
              <a:tr h="6154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Digestive system- a series of organs that break the food down so it can be absorbed into our bloodstream.</a:t>
                      </a:r>
                    </a:p>
                    <a:p>
                      <a:endParaRPr lang="en-GB" sz="1000" dirty="0"/>
                    </a:p>
                  </a:txBody>
                  <a:tcPr marL="68580" marR="68580" marT="0" marB="0"/>
                </a:tc>
                <a:extLst>
                  <a:ext uri="{0D108BD9-81ED-4DB2-BD59-A6C34878D82A}">
                    <a16:rowId xmlns:a16="http://schemas.microsoft.com/office/drawing/2014/main" val="2963941051"/>
                  </a:ext>
                </a:extLst>
              </a:tr>
              <a:tr h="802429">
                <a:tc>
                  <a:txBody>
                    <a:bodyPr/>
                    <a:lstStyle/>
                    <a:p>
                      <a:r>
                        <a:rPr lang="en-GB" sz="1200" kern="1200" dirty="0" smtClean="0">
                          <a:solidFill>
                            <a:schemeClr val="dk1"/>
                          </a:solidFill>
                          <a:effectLst/>
                          <a:latin typeface="+mn-lt"/>
                          <a:ea typeface="+mn-ea"/>
                          <a:cs typeface="+mn-cs"/>
                        </a:rPr>
                        <a:t>Incisors</a:t>
                      </a:r>
                      <a:r>
                        <a:rPr lang="en-GB" sz="1200" kern="1200" baseline="0" dirty="0" smtClean="0">
                          <a:solidFill>
                            <a:schemeClr val="dk1"/>
                          </a:solidFill>
                          <a:effectLst/>
                          <a:latin typeface="+mn-lt"/>
                          <a:ea typeface="+mn-ea"/>
                          <a:cs typeface="+mn-cs"/>
                        </a:rPr>
                        <a:t> </a:t>
                      </a:r>
                      <a:r>
                        <a:rPr lang="en-GB" sz="1200" kern="1200" dirty="0" smtClean="0">
                          <a:solidFill>
                            <a:schemeClr val="dk1"/>
                          </a:solidFill>
                          <a:effectLst/>
                          <a:latin typeface="+mn-lt"/>
                          <a:ea typeface="+mn-ea"/>
                          <a:cs typeface="+mn-cs"/>
                        </a:rPr>
                        <a:t>are for biting and cutting </a:t>
                      </a:r>
                      <a:r>
                        <a:rPr lang="en-GB" sz="1200" kern="1200" dirty="0" smtClean="0">
                          <a:solidFill>
                            <a:schemeClr val="dk1"/>
                          </a:solidFill>
                          <a:effectLst/>
                          <a:latin typeface="+mn-lt"/>
                          <a:ea typeface="+mn-ea"/>
                          <a:cs typeface="+mn-cs"/>
                        </a:rPr>
                        <a:t>food.</a:t>
                      </a:r>
                      <a:endParaRPr lang="en-GB" sz="1200" kern="1200" dirty="0" smtClean="0">
                        <a:solidFill>
                          <a:schemeClr val="dk1"/>
                        </a:solidFill>
                        <a:effectLst/>
                        <a:latin typeface="+mn-lt"/>
                        <a:ea typeface="+mn-ea"/>
                        <a:cs typeface="+mn-cs"/>
                      </a:endParaRPr>
                    </a:p>
                    <a:p>
                      <a:r>
                        <a:rPr lang="en-GB" sz="1200" kern="1200" dirty="0" smtClean="0">
                          <a:solidFill>
                            <a:schemeClr val="dk1"/>
                          </a:solidFill>
                          <a:effectLst/>
                          <a:latin typeface="+mn-lt"/>
                          <a:ea typeface="+mn-ea"/>
                          <a:cs typeface="+mn-cs"/>
                        </a:rPr>
                        <a:t>Canines</a:t>
                      </a:r>
                      <a:r>
                        <a:rPr lang="en-GB" sz="1200" kern="1200" baseline="0" dirty="0" smtClean="0">
                          <a:solidFill>
                            <a:schemeClr val="dk1"/>
                          </a:solidFill>
                          <a:effectLst/>
                          <a:latin typeface="+mn-lt"/>
                          <a:ea typeface="+mn-ea"/>
                          <a:cs typeface="+mn-cs"/>
                        </a:rPr>
                        <a:t> </a:t>
                      </a:r>
                      <a:r>
                        <a:rPr lang="en-GB" sz="1200" kern="1200" dirty="0" smtClean="0">
                          <a:solidFill>
                            <a:schemeClr val="dk1"/>
                          </a:solidFill>
                          <a:effectLst/>
                          <a:latin typeface="+mn-lt"/>
                          <a:ea typeface="+mn-ea"/>
                          <a:cs typeface="+mn-cs"/>
                        </a:rPr>
                        <a:t>are for ripping and tearing </a:t>
                      </a:r>
                      <a:r>
                        <a:rPr lang="en-GB" sz="1200" kern="1200" dirty="0" smtClean="0">
                          <a:solidFill>
                            <a:schemeClr val="dk1"/>
                          </a:solidFill>
                          <a:effectLst/>
                          <a:latin typeface="+mn-lt"/>
                          <a:ea typeface="+mn-ea"/>
                          <a:cs typeface="+mn-cs"/>
                        </a:rPr>
                        <a:t>food.</a:t>
                      </a:r>
                      <a:endParaRPr lang="en-GB" sz="1200" kern="1200" dirty="0" smtClean="0">
                        <a:solidFill>
                          <a:schemeClr val="dk1"/>
                        </a:solidFill>
                        <a:effectLst/>
                        <a:latin typeface="+mn-lt"/>
                        <a:ea typeface="+mn-ea"/>
                        <a:cs typeface="+mn-cs"/>
                      </a:endParaRPr>
                    </a:p>
                    <a:p>
                      <a:r>
                        <a:rPr lang="en-GB" sz="1200" kern="1200" dirty="0" smtClean="0">
                          <a:solidFill>
                            <a:schemeClr val="dk1"/>
                          </a:solidFill>
                          <a:effectLst/>
                          <a:latin typeface="+mn-lt"/>
                          <a:ea typeface="+mn-ea"/>
                          <a:cs typeface="+mn-cs"/>
                        </a:rPr>
                        <a:t>Premolars and molars</a:t>
                      </a:r>
                      <a:r>
                        <a:rPr lang="en-GB" sz="1200" kern="1200" baseline="0" dirty="0" smtClean="0">
                          <a:solidFill>
                            <a:schemeClr val="dk1"/>
                          </a:solidFill>
                          <a:effectLst/>
                          <a:latin typeface="+mn-lt"/>
                          <a:ea typeface="+mn-ea"/>
                          <a:cs typeface="+mn-cs"/>
                        </a:rPr>
                        <a:t> </a:t>
                      </a:r>
                      <a:r>
                        <a:rPr lang="en-GB" sz="1200" kern="1200" baseline="0" dirty="0" smtClean="0">
                          <a:solidFill>
                            <a:schemeClr val="dk1"/>
                          </a:solidFill>
                          <a:effectLst/>
                          <a:latin typeface="+mn-lt"/>
                          <a:ea typeface="+mn-ea"/>
                          <a:cs typeface="+mn-cs"/>
                        </a:rPr>
                        <a:t>are </a:t>
                      </a:r>
                      <a:r>
                        <a:rPr lang="en-GB" sz="1200" kern="1200" dirty="0" smtClean="0">
                          <a:solidFill>
                            <a:schemeClr val="dk1"/>
                          </a:solidFill>
                          <a:effectLst/>
                          <a:latin typeface="+mn-lt"/>
                          <a:ea typeface="+mn-ea"/>
                          <a:cs typeface="+mn-cs"/>
                        </a:rPr>
                        <a:t>for holding, crushing </a:t>
                      </a:r>
                      <a:r>
                        <a:rPr lang="en-GB" sz="1200" kern="1200" dirty="0" smtClean="0">
                          <a:solidFill>
                            <a:schemeClr val="dk1"/>
                          </a:solidFill>
                          <a:effectLst/>
                          <a:latin typeface="+mn-lt"/>
                          <a:ea typeface="+mn-ea"/>
                          <a:cs typeface="+mn-cs"/>
                        </a:rPr>
                        <a:t>and grinding food.</a:t>
                      </a:r>
                      <a:endParaRPr lang="en-GB" sz="1000" dirty="0"/>
                    </a:p>
                  </a:txBody>
                  <a:tcPr marL="68580" marR="68580" marT="0" marB="0"/>
                </a:tc>
                <a:extLst>
                  <a:ext uri="{0D108BD9-81ED-4DB2-BD59-A6C34878D82A}">
                    <a16:rowId xmlns:a16="http://schemas.microsoft.com/office/drawing/2014/main" val="916236417"/>
                  </a:ext>
                </a:extLst>
              </a:tr>
              <a:tr h="1604857">
                <a:tc>
                  <a:txBody>
                    <a:bodyPr/>
                    <a:lstStyle/>
                    <a:p>
                      <a:r>
                        <a:rPr lang="en-GB" sz="1200" kern="1200" dirty="0" smtClean="0">
                          <a:solidFill>
                            <a:schemeClr val="dk1"/>
                          </a:solidFill>
                          <a:effectLst/>
                          <a:latin typeface="+mn-lt"/>
                          <a:ea typeface="+mn-ea"/>
                          <a:cs typeface="+mn-cs"/>
                        </a:rPr>
                        <a:t>Tooth decay is the destruction of your tooth enamel which is the hard, outer layer of your teeth. Plaque is a sticky film of bacteria which constantly forms on your teeth. When you eat and drink foods containing sugars, the bacteria in the plaque produce acids that start to break down tooth </a:t>
                      </a:r>
                      <a:r>
                        <a:rPr lang="en-GB" sz="1200" kern="1200" dirty="0" smtClean="0">
                          <a:solidFill>
                            <a:schemeClr val="dk1"/>
                          </a:solidFill>
                          <a:effectLst/>
                          <a:latin typeface="+mn-lt"/>
                          <a:ea typeface="+mn-ea"/>
                          <a:cs typeface="+mn-cs"/>
                        </a:rPr>
                        <a:t>enamel.</a:t>
                      </a:r>
                      <a:endParaRPr lang="en-GB" sz="1000" dirty="0"/>
                    </a:p>
                  </a:txBody>
                  <a:tcPr marL="68580" marR="68580" marT="0" marB="0"/>
                </a:tc>
                <a:extLst>
                  <a:ext uri="{0D108BD9-81ED-4DB2-BD59-A6C34878D82A}">
                    <a16:rowId xmlns:a16="http://schemas.microsoft.com/office/drawing/2014/main" val="2771437051"/>
                  </a:ext>
                </a:extLst>
              </a:tr>
            </a:tbl>
          </a:graphicData>
        </a:graphic>
      </p:graphicFrame>
      <p:pic>
        <p:nvPicPr>
          <p:cNvPr id="4" name="Picture 3"/>
          <p:cNvPicPr>
            <a:picLocks noChangeAspect="1"/>
          </p:cNvPicPr>
          <p:nvPr/>
        </p:nvPicPr>
        <p:blipFill>
          <a:blip r:embed="rId3"/>
          <a:stretch>
            <a:fillRect/>
          </a:stretch>
        </p:blipFill>
        <p:spPr>
          <a:xfrm>
            <a:off x="2886113" y="1068324"/>
            <a:ext cx="2766999" cy="2744730"/>
          </a:xfrm>
          <a:prstGeom prst="rect">
            <a:avLst/>
          </a:prstGeom>
        </p:spPr>
      </p:pic>
      <p:sp>
        <p:nvSpPr>
          <p:cNvPr id="11" name="TextBox 10"/>
          <p:cNvSpPr txBox="1"/>
          <p:nvPr/>
        </p:nvSpPr>
        <p:spPr>
          <a:xfrm>
            <a:off x="8709045" y="3443722"/>
            <a:ext cx="45719" cy="369332"/>
          </a:xfrm>
          <a:prstGeom prst="rect">
            <a:avLst/>
          </a:prstGeom>
          <a:noFill/>
        </p:spPr>
        <p:txBody>
          <a:bodyPr wrap="square" rtlCol="0">
            <a:spAutoFit/>
          </a:bodyPr>
          <a:lstStyle/>
          <a:p>
            <a:endParaRPr lang="en-GB" dirty="0"/>
          </a:p>
        </p:txBody>
      </p:sp>
      <p:pic>
        <p:nvPicPr>
          <p:cNvPr id="13" name="Picture 12"/>
          <p:cNvPicPr>
            <a:picLocks noChangeAspect="1"/>
          </p:cNvPicPr>
          <p:nvPr/>
        </p:nvPicPr>
        <p:blipFill>
          <a:blip r:embed="rId4"/>
          <a:stretch>
            <a:fillRect/>
          </a:stretch>
        </p:blipFill>
        <p:spPr>
          <a:xfrm>
            <a:off x="89176" y="4101191"/>
            <a:ext cx="2366157" cy="2584395"/>
          </a:xfrm>
          <a:prstGeom prst="rect">
            <a:avLst/>
          </a:prstGeom>
        </p:spPr>
      </p:pic>
      <p:pic>
        <p:nvPicPr>
          <p:cNvPr id="14" name="Picture 13"/>
          <p:cNvPicPr>
            <a:picLocks noChangeAspect="1"/>
          </p:cNvPicPr>
          <p:nvPr/>
        </p:nvPicPr>
        <p:blipFill>
          <a:blip r:embed="rId5"/>
          <a:stretch>
            <a:fillRect/>
          </a:stretch>
        </p:blipFill>
        <p:spPr>
          <a:xfrm>
            <a:off x="2945946" y="4251838"/>
            <a:ext cx="2707166" cy="2283100"/>
          </a:xfrm>
          <a:prstGeom prst="rect">
            <a:avLst/>
          </a:prstGeom>
        </p:spPr>
      </p:pic>
      <p:sp>
        <p:nvSpPr>
          <p:cNvPr id="15" name="Rectangle 14"/>
          <p:cNvSpPr/>
          <p:nvPr/>
        </p:nvSpPr>
        <p:spPr>
          <a:xfrm>
            <a:off x="3234267" y="4682932"/>
            <a:ext cx="778933" cy="660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8" name="Table 1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254774592"/>
              </p:ext>
            </p:extLst>
          </p:nvPr>
        </p:nvGraphicFramePr>
        <p:xfrm>
          <a:off x="6235020" y="4452548"/>
          <a:ext cx="3603029" cy="2380498"/>
        </p:xfrm>
        <a:graphic>
          <a:graphicData uri="http://schemas.openxmlformats.org/drawingml/2006/table">
            <a:tbl>
              <a:tblPr firstRow="1" bandRow="1">
                <a:tableStyleId>{7DF18680-E054-41AD-8BC1-D1AEF772440D}</a:tableStyleId>
              </a:tblPr>
              <a:tblGrid>
                <a:gridCol w="309711">
                  <a:extLst>
                    <a:ext uri="{9D8B030D-6E8A-4147-A177-3AD203B41FA5}">
                      <a16:colId xmlns:a16="http://schemas.microsoft.com/office/drawing/2014/main" val="3034729171"/>
                    </a:ext>
                  </a:extLst>
                </a:gridCol>
                <a:gridCol w="1083735">
                  <a:extLst>
                    <a:ext uri="{9D8B030D-6E8A-4147-A177-3AD203B41FA5}">
                      <a16:colId xmlns:a16="http://schemas.microsoft.com/office/drawing/2014/main" val="771789285"/>
                    </a:ext>
                  </a:extLst>
                </a:gridCol>
                <a:gridCol w="2209583">
                  <a:extLst>
                    <a:ext uri="{9D8B030D-6E8A-4147-A177-3AD203B41FA5}">
                      <a16:colId xmlns:a16="http://schemas.microsoft.com/office/drawing/2014/main" val="1444632793"/>
                    </a:ext>
                  </a:extLst>
                </a:gridCol>
              </a:tblGrid>
              <a:tr h="320861">
                <a:tc gridSpan="3">
                  <a:txBody>
                    <a:bodyPr/>
                    <a:lstStyle/>
                    <a:p>
                      <a:pPr algn="ctr"/>
                      <a:r>
                        <a:rPr lang="en-US" sz="1800" dirty="0" smtClean="0"/>
                        <a:t>Key Vocabulary</a:t>
                      </a:r>
                      <a:endParaRPr lang="en-US" sz="1800" dirty="0"/>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504960">
                <a:tc>
                  <a:txBody>
                    <a:bodyPr/>
                    <a:lstStyle/>
                    <a:p>
                      <a:r>
                        <a:rPr lang="en-US" sz="1200" dirty="0"/>
                        <a:t>1</a:t>
                      </a:r>
                      <a:endParaRPr lang="en-US" sz="1200" b="0" dirty="0"/>
                    </a:p>
                  </a:txBody>
                  <a:tcPr marL="74295" marR="74295" marT="37148" marB="37148"/>
                </a:tc>
                <a:tc>
                  <a:txBody>
                    <a:bodyPr/>
                    <a:lstStyle/>
                    <a:p>
                      <a:r>
                        <a:rPr lang="en-GB" sz="1200" dirty="0" smtClean="0"/>
                        <a:t>Food chain</a:t>
                      </a:r>
                      <a:endParaRPr lang="en-GB" sz="12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 sequence</a:t>
                      </a:r>
                      <a:r>
                        <a:rPr lang="en-GB" sz="1200" baseline="0" dirty="0" smtClean="0"/>
                        <a:t> showing the links between living things and what they eat</a:t>
                      </a:r>
                      <a:endParaRPr lang="en-GB" sz="1200" dirty="0"/>
                    </a:p>
                  </a:txBody>
                  <a:tcPr marL="68580" marR="68580" marT="0" marB="0"/>
                </a:tc>
                <a:extLst>
                  <a:ext uri="{0D108BD9-81ED-4DB2-BD59-A6C34878D82A}">
                    <a16:rowId xmlns:a16="http://schemas.microsoft.com/office/drawing/2014/main" val="3401584818"/>
                  </a:ext>
                </a:extLst>
              </a:tr>
              <a:tr h="348208">
                <a:tc>
                  <a:txBody>
                    <a:bodyPr/>
                    <a:lstStyle/>
                    <a:p>
                      <a:r>
                        <a:rPr lang="en-US" sz="1200" dirty="0"/>
                        <a:t>2</a:t>
                      </a:r>
                      <a:endParaRPr lang="en-US" sz="1200" b="0" dirty="0"/>
                    </a:p>
                  </a:txBody>
                  <a:tcPr marL="74295" marR="74295" marT="37148" marB="37148"/>
                </a:tc>
                <a:tc>
                  <a:txBody>
                    <a:bodyPr/>
                    <a:lstStyle/>
                    <a:p>
                      <a:r>
                        <a:rPr lang="en-GB" sz="1200" dirty="0" smtClean="0"/>
                        <a:t>producer</a:t>
                      </a:r>
                      <a:endParaRPr lang="en-GB" sz="1600" dirty="0"/>
                    </a:p>
                  </a:txBody>
                  <a:tcPr marL="68580" marR="68580" marT="0" marB="0"/>
                </a:tc>
                <a:tc>
                  <a:txBody>
                    <a:bodyPr/>
                    <a:lstStyle/>
                    <a:p>
                      <a:r>
                        <a:rPr lang="en-GB" sz="1200" dirty="0" smtClean="0"/>
                        <a:t>An</a:t>
                      </a:r>
                      <a:r>
                        <a:rPr lang="en-GB" sz="1200" baseline="0" dirty="0" smtClean="0"/>
                        <a:t> </a:t>
                      </a:r>
                      <a:r>
                        <a:rPr lang="en-GB" sz="1200" dirty="0" smtClean="0"/>
                        <a:t>organism that produces its own food </a:t>
                      </a:r>
                      <a:r>
                        <a:rPr lang="en-GB" sz="1200" dirty="0" err="1" smtClean="0"/>
                        <a:t>eg</a:t>
                      </a:r>
                      <a:r>
                        <a:rPr lang="en-GB" sz="1200" dirty="0" smtClean="0"/>
                        <a:t>: a plant</a:t>
                      </a:r>
                      <a:endParaRPr lang="en-GB" sz="1200" dirty="0"/>
                    </a:p>
                  </a:txBody>
                  <a:tcPr marL="68580" marR="68580" marT="0" marB="0"/>
                </a:tc>
                <a:extLst>
                  <a:ext uri="{0D108BD9-81ED-4DB2-BD59-A6C34878D82A}">
                    <a16:rowId xmlns:a16="http://schemas.microsoft.com/office/drawing/2014/main" val="2075142700"/>
                  </a:ext>
                </a:extLst>
              </a:tr>
              <a:tr h="336640">
                <a:tc>
                  <a:txBody>
                    <a:bodyPr/>
                    <a:lstStyle/>
                    <a:p>
                      <a:r>
                        <a:rPr lang="en-US" sz="1200" dirty="0"/>
                        <a:t>3</a:t>
                      </a:r>
                      <a:endParaRPr lang="en-US" sz="1200" b="0" dirty="0"/>
                    </a:p>
                  </a:txBody>
                  <a:tcPr marL="74295" marR="74295" marT="37148" marB="37148"/>
                </a:tc>
                <a:tc>
                  <a:txBody>
                    <a:bodyPr/>
                    <a:lstStyle/>
                    <a:p>
                      <a:r>
                        <a:rPr lang="en-GB" sz="1200" dirty="0" smtClean="0"/>
                        <a:t>consumer</a:t>
                      </a:r>
                      <a:endParaRPr lang="en-GB" sz="1600" dirty="0"/>
                    </a:p>
                  </a:txBody>
                  <a:tcPr marL="68580" marR="68580" marT="0" marB="0"/>
                </a:tc>
                <a:tc>
                  <a:txBody>
                    <a:bodyPr/>
                    <a:lstStyle/>
                    <a:p>
                      <a:r>
                        <a:rPr lang="en-GB" sz="1200" dirty="0" smtClean="0"/>
                        <a:t>animals that eat other plants or animals</a:t>
                      </a:r>
                      <a:endParaRPr lang="en-GB" sz="1200" dirty="0"/>
                    </a:p>
                  </a:txBody>
                  <a:tcPr marL="68580" marR="68580" marT="0" marB="0"/>
                </a:tc>
                <a:extLst>
                  <a:ext uri="{0D108BD9-81ED-4DB2-BD59-A6C34878D82A}">
                    <a16:rowId xmlns:a16="http://schemas.microsoft.com/office/drawing/2014/main" val="3734594781"/>
                  </a:ext>
                </a:extLst>
              </a:tr>
              <a:tr h="290264">
                <a:tc>
                  <a:txBody>
                    <a:bodyPr/>
                    <a:lstStyle/>
                    <a:p>
                      <a:r>
                        <a:rPr lang="en-US" sz="1200" dirty="0"/>
                        <a:t>4</a:t>
                      </a:r>
                      <a:endParaRPr lang="en-US" sz="1200" b="0" dirty="0"/>
                    </a:p>
                  </a:txBody>
                  <a:tcPr marL="74295" marR="74295" marT="37148" marB="37148"/>
                </a:tc>
                <a:tc>
                  <a:txBody>
                    <a:bodyPr/>
                    <a:lstStyle/>
                    <a:p>
                      <a:r>
                        <a:rPr lang="en-GB" sz="1200" dirty="0" smtClean="0"/>
                        <a:t>prey</a:t>
                      </a:r>
                      <a:endParaRPr lang="en-GB" sz="1200" dirty="0"/>
                    </a:p>
                  </a:txBody>
                  <a:tcPr marL="68580" marR="68580" marT="0" marB="0"/>
                </a:tc>
                <a:tc>
                  <a:txBody>
                    <a:bodyPr/>
                    <a:lstStyle/>
                    <a:p>
                      <a:r>
                        <a:rPr lang="en-GB" sz="1200" dirty="0" smtClean="0"/>
                        <a:t>Is eaten</a:t>
                      </a:r>
                      <a:r>
                        <a:rPr lang="en-GB" sz="1200" baseline="0" dirty="0" smtClean="0"/>
                        <a:t> by other animals</a:t>
                      </a:r>
                      <a:endParaRPr lang="en-GB" sz="1200" dirty="0"/>
                    </a:p>
                  </a:txBody>
                  <a:tcPr marL="68580" marR="68580" marT="0" marB="0"/>
                </a:tc>
                <a:extLst>
                  <a:ext uri="{0D108BD9-81ED-4DB2-BD59-A6C34878D82A}">
                    <a16:rowId xmlns:a16="http://schemas.microsoft.com/office/drawing/2014/main" val="3513572833"/>
                  </a:ext>
                </a:extLst>
              </a:tr>
              <a:tr h="461458">
                <a:tc>
                  <a:txBody>
                    <a:bodyPr/>
                    <a:lstStyle/>
                    <a:p>
                      <a:r>
                        <a:rPr lang="en-US" sz="1200" dirty="0"/>
                        <a:t>5</a:t>
                      </a:r>
                      <a:endParaRPr lang="en-US" sz="1200" b="0" dirty="0"/>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Predator</a:t>
                      </a:r>
                      <a:endParaRPr lang="en-GB" sz="12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Eats other</a:t>
                      </a:r>
                      <a:r>
                        <a:rPr lang="en-GB" sz="1200" baseline="0" dirty="0" smtClean="0"/>
                        <a:t> animals</a:t>
                      </a:r>
                      <a:endParaRPr lang="en-GB" sz="1200" dirty="0" smtClean="0"/>
                    </a:p>
                  </a:txBody>
                  <a:tcPr marL="68580" marR="68580" marT="0" marB="0"/>
                </a:tc>
                <a:extLst>
                  <a:ext uri="{0D108BD9-81ED-4DB2-BD59-A6C34878D82A}">
                    <a16:rowId xmlns:a16="http://schemas.microsoft.com/office/drawing/2014/main" val="1398772385"/>
                  </a:ext>
                </a:extLst>
              </a:tr>
            </a:tbl>
          </a:graphicData>
        </a:graphic>
      </p:graphicFrame>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9895</TotalTime>
  <Words>260</Words>
  <Application>Microsoft Office PowerPoint</Application>
  <PresentationFormat>A4 Paper (210x297 mm)</PresentationFormat>
  <Paragraphs>47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Animals including humans  |  Year 4  | Autumn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Suzanne Thompson</cp:lastModifiedBy>
  <cp:revision>97</cp:revision>
  <cp:lastPrinted>2019-04-03T10:18:36Z</cp:lastPrinted>
  <dcterms:created xsi:type="dcterms:W3CDTF">2017-10-15T20:56:30Z</dcterms:created>
  <dcterms:modified xsi:type="dcterms:W3CDTF">2024-09-04T13:16:35Z</dcterms:modified>
</cp:coreProperties>
</file>