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76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1114" y="15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6" y="47193"/>
            <a:ext cx="9699523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Shirley Heath 			Year 4, Summer 1 &amp; 2: Swimming (at Tudor Grange)</a:t>
            </a:r>
            <a:endParaRPr lang="en-US" sz="1600" b="1" dirty="0">
              <a:latin typeface="Twinkl Cursive Looped" panose="02000000000000000000" pitchFamily="2" charset="0"/>
              <a:cs typeface="Arial" panose="020B060402020202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6961486"/>
              </p:ext>
            </p:extLst>
          </p:nvPr>
        </p:nvGraphicFramePr>
        <p:xfrm>
          <a:off x="138858" y="449992"/>
          <a:ext cx="3860557" cy="404485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07363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772238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780956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233485">
                <a:tc gridSpan="3"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Skills and Vocabulary</a:t>
                      </a:r>
                      <a:endParaRPr lang="en-US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35700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Twinkl Cursive Looped" panose="02000000000000000000" pitchFamily="2" charset="0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latin typeface="Twinkl Cursive Looped" panose="02000000000000000000" pitchFamily="2" charset="0"/>
                        </a:rPr>
                        <a:t>Swim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latin typeface="Twinkl Cursive Looped" panose="02000000000000000000" pitchFamily="2" charset="0"/>
                        </a:rPr>
                        <a:t>Move your body through water by using arms / legs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35700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Twinkl Cursive Looped" panose="02000000000000000000" pitchFamily="2" charset="0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latin typeface="Twinkl Cursive Looped" panose="02000000000000000000" pitchFamily="2" charset="0"/>
                        </a:rPr>
                        <a:t>Kick 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latin typeface="Twinkl Cursive Looped" panose="02000000000000000000" pitchFamily="2" charset="0"/>
                        </a:rPr>
                        <a:t>Move your legs up and down / rotate</a:t>
                      </a:r>
                      <a:r>
                        <a:rPr lang="en-US" sz="1100" baseline="0" dirty="0" smtClean="0">
                          <a:latin typeface="Twinkl Cursive Looped" panose="02000000000000000000" pitchFamily="2" charset="0"/>
                        </a:rPr>
                        <a:t> to propel your body through the water.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35700"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latin typeface="Twinkl Cursive Looped" panose="02000000000000000000" pitchFamily="2" charset="0"/>
                        </a:rPr>
                        <a:t>3</a:t>
                      </a:r>
                      <a:endParaRPr lang="en-US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latin typeface="Twinkl Cursive Looped" panose="02000000000000000000" pitchFamily="2" charset="0"/>
                        </a:rPr>
                        <a:t>Float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latin typeface="Twinkl Cursive Looped" panose="02000000000000000000" pitchFamily="2" charset="0"/>
                        </a:rPr>
                        <a:t>To move on the water</a:t>
                      </a:r>
                      <a:r>
                        <a:rPr lang="en-US" sz="1100" baseline="0" dirty="0" smtClean="0">
                          <a:latin typeface="Twinkl Cursive Looped" panose="02000000000000000000" pitchFamily="2" charset="0"/>
                        </a:rPr>
                        <a:t> without being sunk / submerged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435700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Twinkl Cursive Looped" panose="02000000000000000000" pitchFamily="2" charset="0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latin typeface="Twinkl Cursive Looped" panose="02000000000000000000" pitchFamily="2" charset="0"/>
                        </a:rPr>
                        <a:t>Sculling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latin typeface="Twinkl Cursive Looped" panose="02000000000000000000" pitchFamily="2" charset="0"/>
                        </a:rPr>
                        <a:t>Propel</a:t>
                      </a:r>
                      <a:r>
                        <a:rPr lang="en-US" sz="1100" baseline="0" dirty="0" smtClean="0">
                          <a:latin typeface="Twinkl Cursive Looped" panose="02000000000000000000" pitchFamily="2" charset="0"/>
                        </a:rPr>
                        <a:t> your body by lying on your back making small movements with your arms.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435700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Twinkl Cursive Looped" panose="02000000000000000000" pitchFamily="2" charset="0"/>
                        </a:rPr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latin typeface="Twinkl Cursive Looped" panose="02000000000000000000" pitchFamily="2" charset="0"/>
                        </a:rPr>
                        <a:t>Front Crawl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latin typeface="Twinkl Cursive Looped" panose="02000000000000000000" pitchFamily="2" charset="0"/>
                        </a:rPr>
                        <a:t>Moving your arms over your head</a:t>
                      </a:r>
                      <a:r>
                        <a:rPr lang="en-US" sz="1100" baseline="0" dirty="0" smtClean="0">
                          <a:latin typeface="Twinkl Cursive Looped" panose="02000000000000000000" pitchFamily="2" charset="0"/>
                        </a:rPr>
                        <a:t> whilst also kicking your feet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435700"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latin typeface="Twinkl Cursive Looped" panose="02000000000000000000" pitchFamily="2" charset="0"/>
                        </a:rPr>
                        <a:t>6</a:t>
                      </a:r>
                      <a:endParaRPr lang="en-US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latin typeface="Twinkl Cursive Looped" panose="02000000000000000000" pitchFamily="2" charset="0"/>
                        </a:rPr>
                        <a:t>Backstroke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latin typeface="Twinkl Cursive Looped" panose="02000000000000000000" pitchFamily="2" charset="0"/>
                        </a:rPr>
                        <a:t>On your back, your arms lifted alternately out of the water in a backward circular motion and the legs extended and kicking.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435700"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latin typeface="Twinkl Cursive Looped" panose="02000000000000000000" pitchFamily="2" charset="0"/>
                        </a:rPr>
                        <a:t>7</a:t>
                      </a:r>
                      <a:endParaRPr lang="en-US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100" dirty="0" err="1" smtClean="0">
                          <a:latin typeface="Twinkl Cursive Looped" panose="02000000000000000000" pitchFamily="2" charset="0"/>
                        </a:rPr>
                        <a:t>Breastroke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Your</a:t>
                      </a:r>
                      <a:r>
                        <a:rPr lang="en-US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arms are pushed forwards and then swept back in a circular movement, while the legs are tucked in towards the body and then kicked out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  <a:tr h="435700"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latin typeface="Twinkl Cursive Looped" panose="02000000000000000000" pitchFamily="2" charset="0"/>
                        </a:rPr>
                        <a:t>8</a:t>
                      </a:r>
                      <a:endParaRPr lang="en-US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latin typeface="Twinkl Cursive Looped" panose="02000000000000000000" pitchFamily="2" charset="0"/>
                        </a:rPr>
                        <a:t>Dive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plunge your head first into water with your arms raised over your head.</a:t>
                      </a:r>
                      <a:endParaRPr lang="en-GB" sz="10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8289432"/>
                  </a:ext>
                </a:extLst>
              </a:tr>
            </a:tbl>
          </a:graphicData>
        </a:graphic>
      </p:graphicFrame>
      <p:pic>
        <p:nvPicPr>
          <p:cNvPr id="1026" name="Picture 2" descr="Image result for front craw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5890" y="4514845"/>
            <a:ext cx="4067033" cy="2325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lated im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033" y="453046"/>
            <a:ext cx="2826328" cy="3912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79888" y="4624558"/>
            <a:ext cx="450676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u="sng" dirty="0" smtClean="0">
                <a:latin typeface="Twinkl Cursive Looped" panose="02000000000000000000" pitchFamily="2" charset="0"/>
              </a:rPr>
              <a:t>Rebecca Adlington</a:t>
            </a:r>
            <a:r>
              <a:rPr lang="en-US" sz="1200" b="1" u="sng" dirty="0">
                <a:latin typeface="Twinkl Cursive Looped" panose="02000000000000000000" pitchFamily="2" charset="0"/>
              </a:rPr>
              <a:t> </a:t>
            </a:r>
            <a:r>
              <a:rPr lang="en-US" sz="1200" b="1" u="sng" dirty="0" smtClean="0">
                <a:latin typeface="Twinkl Cursive Looped" panose="02000000000000000000" pitchFamily="2" charset="0"/>
              </a:rPr>
              <a:t>OBE:</a:t>
            </a:r>
          </a:p>
          <a:p>
            <a:r>
              <a:rPr lang="en-US" sz="1200" dirty="0" smtClean="0">
                <a:latin typeface="Twinkl Cursive Looped" panose="02000000000000000000" pitchFamily="2" charset="0"/>
              </a:rPr>
              <a:t>Adlington is </a:t>
            </a:r>
            <a:r>
              <a:rPr lang="en-US" sz="1200" dirty="0">
                <a:latin typeface="Twinkl Cursive Looped" panose="02000000000000000000" pitchFamily="2" charset="0"/>
              </a:rPr>
              <a:t>a British former competitive swimmer who </a:t>
            </a:r>
            <a:r>
              <a:rPr lang="en-US" sz="1200" dirty="0" err="1">
                <a:latin typeface="Twinkl Cursive Looped" panose="02000000000000000000" pitchFamily="2" charset="0"/>
              </a:rPr>
              <a:t>specialised</a:t>
            </a:r>
            <a:r>
              <a:rPr lang="en-US" sz="1200" dirty="0">
                <a:latin typeface="Twinkl Cursive Looped" panose="02000000000000000000" pitchFamily="2" charset="0"/>
              </a:rPr>
              <a:t> in freestyle events in international competition. She won two gold medals at the 2008 Summer Olympics in the 400-metre freestyle and 800-metre </a:t>
            </a:r>
            <a:r>
              <a:rPr lang="en-US" sz="1200" dirty="0" smtClean="0">
                <a:latin typeface="Twinkl Cursive Looped" panose="02000000000000000000" pitchFamily="2" charset="0"/>
              </a:rPr>
              <a:t>freestyle. Adlington </a:t>
            </a:r>
            <a:r>
              <a:rPr lang="en-US" sz="1200" dirty="0">
                <a:latin typeface="Twinkl Cursive Looped" panose="02000000000000000000" pitchFamily="2" charset="0"/>
              </a:rPr>
              <a:t>was Britain's first Olympic swimming champion since 1988, and the first British swimmer to win two Olympic gold medals since 1908</a:t>
            </a:r>
            <a:r>
              <a:rPr lang="en-US" sz="1200" dirty="0" smtClean="0">
                <a:latin typeface="Twinkl Cursive Looped" panose="02000000000000000000" pitchFamily="2" charset="0"/>
              </a:rPr>
              <a:t>. She </a:t>
            </a:r>
            <a:r>
              <a:rPr lang="en-US" sz="1200" dirty="0">
                <a:latin typeface="Twinkl Cursive Looped" panose="02000000000000000000" pitchFamily="2" charset="0"/>
              </a:rPr>
              <a:t>won bronze medals in both the women's 400-metre and 800-metre freestyle events in the 2012 Summer Olympics in </a:t>
            </a:r>
            <a:r>
              <a:rPr lang="en-US" sz="1200" dirty="0" smtClean="0">
                <a:latin typeface="Twinkl Cursive Looped" panose="02000000000000000000" pitchFamily="2" charset="0"/>
              </a:rPr>
              <a:t>London.</a:t>
            </a:r>
            <a:endParaRPr lang="en-GB" sz="1200" dirty="0">
              <a:latin typeface="Twinkl Cursive Looped" panose="02000000000000000000" pitchFamily="2" charset="0"/>
            </a:endParaRPr>
          </a:p>
        </p:txBody>
      </p:sp>
      <p:pic>
        <p:nvPicPr>
          <p:cNvPr id="1030" name="Picture 6" descr="Image result for breastrok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3361" y="617074"/>
            <a:ext cx="2906973" cy="218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028597" y="2947010"/>
            <a:ext cx="277173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winkl Cursive Looped" panose="02000000000000000000" pitchFamily="2" charset="0"/>
              </a:rPr>
              <a:t>Pushing arms and legs out. Then, glide through the water being as straight as possible.</a:t>
            </a:r>
          </a:p>
          <a:p>
            <a:r>
              <a:rPr lang="en-US" dirty="0">
                <a:latin typeface="Twinkl Cursive Looped" panose="02000000000000000000" pitchFamily="2" charset="0"/>
              </a:rPr>
              <a:t> </a:t>
            </a:r>
            <a:r>
              <a:rPr lang="en-US" dirty="0" smtClean="0">
                <a:latin typeface="Twinkl Cursive Looped" panose="02000000000000000000" pitchFamily="2" charset="0"/>
              </a:rPr>
              <a:t>       </a:t>
            </a:r>
            <a:r>
              <a:rPr lang="en-US" u="sng" dirty="0" smtClean="0">
                <a:latin typeface="Twinkl Cursive Looped" panose="02000000000000000000" pitchFamily="2" charset="0"/>
              </a:rPr>
              <a:t>Front Crawl</a:t>
            </a:r>
            <a:r>
              <a:rPr lang="en-US" u="sng" dirty="0">
                <a:latin typeface="Twinkl Cursive Looped" panose="02000000000000000000" pitchFamily="2" charset="0"/>
              </a:rPr>
              <a:t>:</a:t>
            </a:r>
            <a:endParaRPr lang="en-GB" u="sng" dirty="0">
              <a:latin typeface="Twinkl Cursive Looped" panose="02000000000000000000" pitchFamily="2" charset="0"/>
            </a:endParaRPr>
          </a:p>
        </p:txBody>
      </p:sp>
      <p:pic>
        <p:nvPicPr>
          <p:cNvPr id="1032" name="Picture 8" descr="Image result for rebecca adlington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591" y="4567548"/>
            <a:ext cx="1334479" cy="2337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558352" y="313370"/>
            <a:ext cx="518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winkl Cursive Looped" panose="02000000000000000000" pitchFamily="2" charset="0"/>
              </a:rPr>
              <a:t>Backstroke			</a:t>
            </a:r>
            <a:r>
              <a:rPr lang="en-US" smtClean="0">
                <a:latin typeface="Twinkl Cursive Looped" panose="02000000000000000000" pitchFamily="2" charset="0"/>
              </a:rPr>
              <a:t>Breast Stroke</a:t>
            </a: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4689</TotalTime>
  <Words>175</Words>
  <Application>Microsoft Office PowerPoint</Application>
  <PresentationFormat>A4 Paper (210x297 mm)</PresentationFormat>
  <Paragraphs>32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Looped</vt:lpstr>
      <vt:lpstr>Office Theme</vt:lpstr>
      <vt:lpstr>Shirley Heath    Year 4, Summer 1 &amp; 2: Swimming (at Tudor Grange)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Dan Dowson</cp:lastModifiedBy>
  <cp:revision>80</cp:revision>
  <cp:lastPrinted>2022-09-20T13:47:48Z</cp:lastPrinted>
  <dcterms:created xsi:type="dcterms:W3CDTF">2017-10-15T20:56:30Z</dcterms:created>
  <dcterms:modified xsi:type="dcterms:W3CDTF">2022-09-20T13:47:50Z</dcterms:modified>
</cp:coreProperties>
</file>