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279" autoAdjust="0"/>
    <p:restoredTop sz="88206" autoAdjust="0"/>
  </p:normalViewPr>
  <p:slideViewPr>
    <p:cSldViewPr snapToGrid="0" snapToObjects="1">
      <p:cViewPr varScale="1">
        <p:scale>
          <a:sx n="77" d="100"/>
          <a:sy n="77" d="100"/>
        </p:scale>
        <p:origin x="835"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5/4/2023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5/4/2023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5/4/2023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5/4/2023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5/4/2023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5/4/2023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5/4/2023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5/4/2023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5/4/2023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The Lost Sheep (Christianity) |  Year 4|Summer 2</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3851047162"/>
              </p:ext>
            </p:extLst>
          </p:nvPr>
        </p:nvGraphicFramePr>
        <p:xfrm>
          <a:off x="274409" y="973178"/>
          <a:ext cx="521970" cy="1743080"/>
        </p:xfrm>
        <a:graphic>
          <a:graphicData uri="http://schemas.openxmlformats.org/drawingml/2006/table">
            <a:tbl>
              <a:tblPr firstRow="1" bandRow="1">
                <a:tableStyleId>{5C22544A-7EE6-4342-B048-85BDC9FD1C3A}</a:tableStyleId>
              </a:tblPr>
              <a:tblGrid>
                <a:gridCol w="173990">
                  <a:extLst>
                    <a:ext uri="{9D8B030D-6E8A-4147-A177-3AD203B41FA5}">
                      <a16:colId xmlns:a16="http://schemas.microsoft.com/office/drawing/2014/main" val="20002"/>
                    </a:ext>
                  </a:extLst>
                </a:gridCol>
                <a:gridCol w="173990">
                  <a:extLst>
                    <a:ext uri="{9D8B030D-6E8A-4147-A177-3AD203B41FA5}">
                      <a16:colId xmlns:a16="http://schemas.microsoft.com/office/drawing/2014/main" val="20000"/>
                    </a:ext>
                  </a:extLst>
                </a:gridCol>
                <a:gridCol w="173990">
                  <a:extLst>
                    <a:ext uri="{9D8B030D-6E8A-4147-A177-3AD203B41FA5}">
                      <a16:colId xmlns:a16="http://schemas.microsoft.com/office/drawing/2014/main" val="20001"/>
                    </a:ext>
                  </a:extLst>
                </a:gridCol>
              </a:tblGrid>
              <a:tr h="0">
                <a:tc gridSpan="3">
                  <a:txBody>
                    <a:bodyPr/>
                    <a:lstStyle/>
                    <a:p>
                      <a:endParaRPr lang="en-GB"/>
                    </a:p>
                  </a:txBody>
                  <a:tcPr marL="74295" marR="74295" marT="37148" marB="37148">
                    <a:noFill/>
                  </a:tcPr>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a:p>
                  </a:txBody>
                  <a:tcPr marL="74295" marR="74295" marT="37148" marB="37148">
                    <a:noFill/>
                  </a:tcPr>
                </a:tc>
                <a:extLst>
                  <a:ext uri="{0D108BD9-81ED-4DB2-BD59-A6C34878D82A}">
                    <a16:rowId xmlns:a16="http://schemas.microsoft.com/office/drawing/2014/main" val="10001"/>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a:p>
                  </a:txBody>
                  <a:tcPr marL="74295" marR="74295" marT="37148" marB="37148">
                    <a:noFill/>
                  </a:tcPr>
                </a:tc>
                <a:extLst>
                  <a:ext uri="{0D108BD9-81ED-4DB2-BD59-A6C34878D82A}">
                    <a16:rowId xmlns:a16="http://schemas.microsoft.com/office/drawing/2014/main" val="10002"/>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a:p>
                  </a:txBody>
                  <a:tcPr marL="74295" marR="74295" marT="37148" marB="37148">
                    <a:noFill/>
                  </a:tcPr>
                </a:tc>
                <a:extLst>
                  <a:ext uri="{0D108BD9-81ED-4DB2-BD59-A6C34878D82A}">
                    <a16:rowId xmlns:a16="http://schemas.microsoft.com/office/drawing/2014/main" val="10003"/>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dirty="0"/>
                    </a:p>
                  </a:txBody>
                  <a:tcPr marL="74295" marR="74295" marT="37148" marB="37148">
                    <a:noFill/>
                  </a:tcPr>
                </a:tc>
                <a:extLst>
                  <a:ext uri="{0D108BD9-81ED-4DB2-BD59-A6C34878D82A}">
                    <a16:rowId xmlns:a16="http://schemas.microsoft.com/office/drawing/2014/main" val="10004"/>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054142621"/>
              </p:ext>
            </p:extLst>
          </p:nvPr>
        </p:nvGraphicFramePr>
        <p:xfrm>
          <a:off x="2379394" y="517971"/>
          <a:ext cx="3388502" cy="6205364"/>
        </p:xfrm>
        <a:graphic>
          <a:graphicData uri="http://schemas.openxmlformats.org/drawingml/2006/table">
            <a:tbl>
              <a:tblPr firstRow="1" bandRow="1">
                <a:tableStyleId>{93296810-A885-4BE3-A3E7-6D5BEEA58F35}</a:tableStyleId>
              </a:tblPr>
              <a:tblGrid>
                <a:gridCol w="3388502">
                  <a:extLst>
                    <a:ext uri="{9D8B030D-6E8A-4147-A177-3AD203B41FA5}">
                      <a16:colId xmlns:a16="http://schemas.microsoft.com/office/drawing/2014/main" val="20001"/>
                    </a:ext>
                  </a:extLst>
                </a:gridCol>
              </a:tblGrid>
              <a:tr h="353204">
                <a:tc>
                  <a:txBody>
                    <a:bodyPr/>
                    <a:lstStyle/>
                    <a:p>
                      <a:pPr algn="ctr"/>
                      <a:r>
                        <a:rPr lang="en-GB" altLang="en-GB" dirty="0" smtClean="0"/>
                        <a:t>Knowledge</a:t>
                      </a:r>
                      <a:r>
                        <a:rPr lang="en-GB" altLang="en-GB" baseline="0" dirty="0" smtClean="0"/>
                        <a:t> </a:t>
                      </a:r>
                      <a:endParaRPr lang="en-GB" altLang="en-GB" dirty="0"/>
                    </a:p>
                  </a:txBody>
                  <a:tcPr marL="74295" marR="74295" marT="37148" marB="37148"/>
                </a:tc>
                <a:extLst>
                  <a:ext uri="{0D108BD9-81ED-4DB2-BD59-A6C34878D82A}">
                    <a16:rowId xmlns:a16="http://schemas.microsoft.com/office/drawing/2014/main" val="10000"/>
                  </a:ext>
                </a:extLst>
              </a:tr>
              <a:tr h="5390478">
                <a:tc>
                  <a:txBody>
                    <a:bodyPr/>
                    <a:lstStyle/>
                    <a:p>
                      <a:r>
                        <a:rPr lang="en-GB" sz="1200" baseline="0" dirty="0" smtClean="0"/>
                        <a:t> </a:t>
                      </a:r>
                      <a:r>
                        <a:rPr lang="en-GB" sz="1200" b="1" baseline="0" dirty="0" smtClean="0"/>
                        <a:t>Parables</a:t>
                      </a:r>
                    </a:p>
                    <a:p>
                      <a:r>
                        <a:rPr lang="en-GB" sz="1200" baseline="0" dirty="0" smtClean="0"/>
                        <a:t>Jesus told many parables.  It was always about situations that people could understand.  There would have been lots of sheep on hillsides during this time and sheep usually stay together in their flock.  A sheep strays from the flock.  The shepherd realises one sheep is missing and puts himself in danger to find one sheep when he has 99 that are safe. </a:t>
                      </a:r>
                    </a:p>
                    <a:p>
                      <a:r>
                        <a:rPr lang="en-GB" sz="1200" b="1" baseline="0" dirty="0" smtClean="0"/>
                        <a:t>Modern Day story - Little red riding Hood</a:t>
                      </a:r>
                      <a:r>
                        <a:rPr lang="en-GB" sz="1200" baseline="0" dirty="0" smtClean="0"/>
                        <a:t>.</a:t>
                      </a:r>
                    </a:p>
                    <a:p>
                      <a:r>
                        <a:rPr lang="en-GB" sz="1200" baseline="0" dirty="0" smtClean="0"/>
                        <a:t>Little red Riding Hood plans to visit her poorly Grandmother who lives the other side of the wood.  On the way she meets a wolf who tricks her.  She ‘goes off the path’ and doesn’t do what she is supposed to do.  </a:t>
                      </a:r>
                    </a:p>
                    <a:p>
                      <a:r>
                        <a:rPr lang="en-GB" sz="1200" b="1" baseline="0" dirty="0" smtClean="0"/>
                        <a:t>The lost sheep</a:t>
                      </a:r>
                    </a:p>
                    <a:p>
                      <a:r>
                        <a:rPr lang="en-GB" sz="1200" baseline="0" dirty="0" smtClean="0"/>
                        <a:t>The shepherd searched for his sheep even though that might have been dangerous.  He was willing to make that sacrifice to find the sheep that had not stayed where it should have. When he brought it back everyone was happy. </a:t>
                      </a:r>
                    </a:p>
                    <a:p>
                      <a:r>
                        <a:rPr lang="en-GB" sz="1200" baseline="0" dirty="0" smtClean="0"/>
                        <a:t>God/Jesus are the shepherds.  Jesus is the ‘good shepherd’ Jesus is the shepherd who is willing to come and find somebody who might not be easy to like because they do the wrong thing.  </a:t>
                      </a:r>
                    </a:p>
                    <a:p>
                      <a:r>
                        <a:rPr lang="en-GB" sz="1200" baseline="0" dirty="0" smtClean="0"/>
                        <a:t> </a:t>
                      </a:r>
                      <a:r>
                        <a:rPr lang="en-GB" sz="1200" b="1" baseline="0" dirty="0" smtClean="0"/>
                        <a:t>Reflection</a:t>
                      </a:r>
                    </a:p>
                    <a:p>
                      <a:r>
                        <a:rPr lang="en-GB" sz="1200" b="0" baseline="0" dirty="0" smtClean="0"/>
                        <a:t>Can you think of a time when you have chosen to break a rule or make a wrong decision? </a:t>
                      </a:r>
                    </a:p>
                    <a:p>
                      <a:r>
                        <a:rPr lang="en-GB" sz="1200" b="0" baseline="0" dirty="0" smtClean="0"/>
                        <a:t>Can you think of a situation where someone has helped you return to the right way of behaving or </a:t>
                      </a:r>
                      <a:r>
                        <a:rPr lang="en-GB" sz="1200" b="0" baseline="0" dirty="0" smtClean="0"/>
                        <a:t>acting?</a:t>
                      </a:r>
                      <a:endParaRPr lang="en-GB" sz="1200" b="0" baseline="0" dirty="0" smtClean="0"/>
                    </a:p>
                    <a:p>
                      <a:endParaRPr lang="en-GB" sz="1200" b="0" dirty="0"/>
                    </a:p>
                  </a:txBody>
                  <a:tcPr marL="68580" marR="68580" marT="0" marB="0"/>
                </a:tc>
                <a:extLst>
                  <a:ext uri="{0D108BD9-81ED-4DB2-BD59-A6C34878D82A}">
                    <a16:rowId xmlns:a16="http://schemas.microsoft.com/office/drawing/2014/main" val="10001"/>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881703018"/>
              </p:ext>
            </p:extLst>
          </p:nvPr>
        </p:nvGraphicFramePr>
        <p:xfrm>
          <a:off x="6015004" y="497448"/>
          <a:ext cx="3808714" cy="5915299"/>
        </p:xfrm>
        <a:graphic>
          <a:graphicData uri="http://schemas.openxmlformats.org/drawingml/2006/table">
            <a:tbl>
              <a:tblPr firstRow="1" bandRow="1">
                <a:tableStyleId>{21E4AEA4-8DFA-4A89-87EB-49C32662AFE0}</a:tableStyleId>
              </a:tblPr>
              <a:tblGrid>
                <a:gridCol w="1463061">
                  <a:extLst>
                    <a:ext uri="{9D8B030D-6E8A-4147-A177-3AD203B41FA5}">
                      <a16:colId xmlns:a16="http://schemas.microsoft.com/office/drawing/2014/main" val="771789285"/>
                    </a:ext>
                  </a:extLst>
                </a:gridCol>
                <a:gridCol w="2345653">
                  <a:extLst>
                    <a:ext uri="{9D8B030D-6E8A-4147-A177-3AD203B41FA5}">
                      <a16:colId xmlns:a16="http://schemas.microsoft.com/office/drawing/2014/main" val="1444632793"/>
                    </a:ext>
                  </a:extLst>
                </a:gridCol>
              </a:tblGrid>
              <a:tr h="365799">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767825">
                <a:tc>
                  <a:txBody>
                    <a:bodyPr/>
                    <a:lstStyle/>
                    <a:p>
                      <a:r>
                        <a:rPr lang="en-GB" sz="1300" dirty="0" smtClean="0"/>
                        <a:t>Christian</a:t>
                      </a:r>
                      <a:r>
                        <a:rPr lang="en-GB" sz="1300" baseline="0" dirty="0" smtClean="0"/>
                        <a:t> Love</a:t>
                      </a:r>
                    </a:p>
                    <a:p>
                      <a:endParaRPr lang="en-GB" sz="1300" dirty="0" smtClean="0"/>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dirty="0" smtClean="0"/>
                        <a:t>Love at a higher, deeper and selfless level. </a:t>
                      </a:r>
                      <a:r>
                        <a:rPr lang="en-GB" sz="1300" baseline="0" dirty="0" smtClean="0"/>
                        <a:t>It is an unselfish love where people have a concern for the welfare of others. </a:t>
                      </a:r>
                      <a:endParaRPr lang="en-GB" sz="1300" dirty="0" smtClean="0"/>
                    </a:p>
                  </a:txBody>
                  <a:tcPr marL="68580" marR="68580" marT="0" marB="0"/>
                </a:tc>
                <a:extLst>
                  <a:ext uri="{0D108BD9-81ED-4DB2-BD59-A6C34878D82A}">
                    <a16:rowId xmlns:a16="http://schemas.microsoft.com/office/drawing/2014/main" val="3401584818"/>
                  </a:ext>
                </a:extLst>
              </a:tr>
              <a:tr h="748885">
                <a:tc>
                  <a:txBody>
                    <a:bodyPr/>
                    <a:lstStyle/>
                    <a:p>
                      <a:r>
                        <a:rPr lang="en-GB" sz="1300" dirty="0" smtClean="0"/>
                        <a:t>Parable</a:t>
                      </a:r>
                    </a:p>
                    <a:p>
                      <a:endParaRPr lang="en-GB" sz="1300" dirty="0"/>
                    </a:p>
                  </a:txBody>
                  <a:tcPr marL="68580" marR="68580" marT="0" marB="0"/>
                </a:tc>
                <a:tc>
                  <a:txBody>
                    <a:bodyPr/>
                    <a:lstStyle/>
                    <a:p>
                      <a:r>
                        <a:rPr lang="en-GB" sz="1300" baseline="0" dirty="0" smtClean="0"/>
                        <a:t>A story with a meaning or moral.  These stories always had a message where the character or item represented other things.</a:t>
                      </a:r>
                      <a:endParaRPr lang="en-GB" sz="1300" dirty="0"/>
                    </a:p>
                  </a:txBody>
                  <a:tcPr marL="68580" marR="68580" marT="0" marB="0"/>
                </a:tc>
                <a:extLst>
                  <a:ext uri="{0D108BD9-81ED-4DB2-BD59-A6C34878D82A}">
                    <a16:rowId xmlns:a16="http://schemas.microsoft.com/office/drawing/2014/main" val="2075142700"/>
                  </a:ext>
                </a:extLst>
              </a:tr>
              <a:tr h="482513">
                <a:tc>
                  <a:txBody>
                    <a:bodyPr/>
                    <a:lstStyle/>
                    <a:p>
                      <a:r>
                        <a:rPr lang="en-GB" sz="1300" dirty="0" smtClean="0"/>
                        <a:t>Stray</a:t>
                      </a:r>
                    </a:p>
                    <a:p>
                      <a:endParaRPr lang="en-GB" sz="1300" dirty="0"/>
                    </a:p>
                  </a:txBody>
                  <a:tcPr marL="68580" marR="68580" marT="0" marB="0"/>
                </a:tc>
                <a:tc>
                  <a:txBody>
                    <a:bodyPr/>
                    <a:lstStyle/>
                    <a:p>
                      <a:r>
                        <a:rPr lang="en-GB" sz="1300" dirty="0" smtClean="0"/>
                        <a:t>Move away from a group or</a:t>
                      </a:r>
                      <a:r>
                        <a:rPr lang="en-GB" sz="1300" baseline="0" dirty="0" smtClean="0"/>
                        <a:t> from the right path</a:t>
                      </a:r>
                      <a:endParaRPr lang="en-GB" sz="1300" dirty="0"/>
                    </a:p>
                  </a:txBody>
                  <a:tcPr marL="68580" marR="68580" marT="0" marB="0"/>
                </a:tc>
                <a:extLst>
                  <a:ext uri="{0D108BD9-81ED-4DB2-BD59-A6C34878D82A}">
                    <a16:rowId xmlns:a16="http://schemas.microsoft.com/office/drawing/2014/main" val="3626565713"/>
                  </a:ext>
                </a:extLst>
              </a:tr>
              <a:tr h="506895">
                <a:tc>
                  <a:txBody>
                    <a:bodyPr/>
                    <a:lstStyle/>
                    <a:p>
                      <a:r>
                        <a:rPr lang="en-GB" sz="1300" dirty="0" smtClean="0"/>
                        <a:t>Rule</a:t>
                      </a:r>
                      <a:endParaRPr lang="en-GB" sz="1300" dirty="0"/>
                    </a:p>
                  </a:txBody>
                  <a:tcPr marL="68580" marR="68580" marT="0" marB="0"/>
                </a:tc>
                <a:tc>
                  <a:txBody>
                    <a:bodyPr/>
                    <a:lstStyle/>
                    <a:p>
                      <a:r>
                        <a:rPr lang="en-GB" sz="1300" dirty="0" smtClean="0"/>
                        <a:t>Guide lines for how people should behave </a:t>
                      </a:r>
                      <a:endParaRPr lang="en-GB" sz="1300" dirty="0"/>
                    </a:p>
                  </a:txBody>
                  <a:tcPr marL="68580" marR="68580" marT="0" marB="0"/>
                </a:tc>
                <a:extLst>
                  <a:ext uri="{0D108BD9-81ED-4DB2-BD59-A6C34878D82A}">
                    <a16:rowId xmlns:a16="http://schemas.microsoft.com/office/drawing/2014/main" val="704515081"/>
                  </a:ext>
                </a:extLst>
              </a:tr>
              <a:tr h="526774">
                <a:tc>
                  <a:txBody>
                    <a:bodyPr/>
                    <a:lstStyle/>
                    <a:p>
                      <a:r>
                        <a:rPr lang="en-GB" sz="1300" dirty="0" smtClean="0"/>
                        <a:t>Sacrifice</a:t>
                      </a:r>
                      <a:endParaRPr lang="en-GB" sz="1300" dirty="0"/>
                    </a:p>
                  </a:txBody>
                  <a:tcPr marL="68580" marR="68580" marT="0" marB="0"/>
                </a:tc>
                <a:tc>
                  <a:txBody>
                    <a:bodyPr/>
                    <a:lstStyle/>
                    <a:p>
                      <a:r>
                        <a:rPr lang="en-GB" sz="1300" dirty="0" smtClean="0"/>
                        <a:t>Give up something for the sake of something else. </a:t>
                      </a:r>
                      <a:endParaRPr lang="en-GB" sz="1300" dirty="0"/>
                    </a:p>
                  </a:txBody>
                  <a:tcPr marL="68580" marR="68580" marT="0" marB="0"/>
                </a:tc>
                <a:extLst>
                  <a:ext uri="{0D108BD9-81ED-4DB2-BD59-A6C34878D82A}">
                    <a16:rowId xmlns:a16="http://schemas.microsoft.com/office/drawing/2014/main" val="3734594781"/>
                  </a:ext>
                </a:extLst>
              </a:tr>
              <a:tr h="519860">
                <a:tc>
                  <a:txBody>
                    <a:bodyPr/>
                    <a:lstStyle/>
                    <a:p>
                      <a:r>
                        <a:rPr lang="en-GB" sz="1300" dirty="0" smtClean="0"/>
                        <a:t>Moral</a:t>
                      </a:r>
                      <a:endParaRPr lang="en-GB" sz="1300" dirty="0"/>
                    </a:p>
                  </a:txBody>
                  <a:tcPr marL="68580" marR="68580" marT="0" marB="0"/>
                </a:tc>
                <a:tc>
                  <a:txBody>
                    <a:bodyPr/>
                    <a:lstStyle/>
                    <a:p>
                      <a:r>
                        <a:rPr lang="en-GB" sz="1300" dirty="0" smtClean="0"/>
                        <a:t>A</a:t>
                      </a:r>
                      <a:r>
                        <a:rPr lang="en-GB" sz="1300" baseline="0" dirty="0" smtClean="0"/>
                        <a:t> lesson that can be learned from a story.</a:t>
                      </a:r>
                      <a:endParaRPr lang="en-GB" sz="1300" dirty="0"/>
                    </a:p>
                  </a:txBody>
                  <a:tcPr marL="68580" marR="68580" marT="0" marB="0"/>
                </a:tc>
                <a:extLst>
                  <a:ext uri="{0D108BD9-81ED-4DB2-BD59-A6C34878D82A}">
                    <a16:rowId xmlns:a16="http://schemas.microsoft.com/office/drawing/2014/main" val="1398772385"/>
                  </a:ext>
                </a:extLst>
              </a:tr>
              <a:tr h="519860">
                <a:tc>
                  <a:txBody>
                    <a:bodyPr/>
                    <a:lstStyle/>
                    <a:p>
                      <a:r>
                        <a:rPr lang="en-GB" sz="1300" dirty="0" smtClean="0"/>
                        <a:t>Shepherd</a:t>
                      </a:r>
                      <a:endParaRPr lang="en-GB" sz="1300" dirty="0"/>
                    </a:p>
                  </a:txBody>
                  <a:tcPr marL="68580" marR="68580" marT="0" marB="0"/>
                </a:tc>
                <a:tc>
                  <a:txBody>
                    <a:bodyPr/>
                    <a:lstStyle/>
                    <a:p>
                      <a:r>
                        <a:rPr lang="en-GB" sz="1300" dirty="0" smtClean="0"/>
                        <a:t>A shepherd is a person who looks </a:t>
                      </a:r>
                      <a:r>
                        <a:rPr lang="en-GB" sz="1300" smtClean="0"/>
                        <a:t>after </a:t>
                      </a:r>
                      <a:r>
                        <a:rPr lang="en-GB" sz="1300" smtClean="0"/>
                        <a:t>sheep.</a:t>
                      </a:r>
                      <a:endParaRPr lang="en-GB" sz="1300" dirty="0"/>
                    </a:p>
                  </a:txBody>
                  <a:tcPr marL="68580" marR="68580" marT="0" marB="0"/>
                </a:tc>
                <a:extLst>
                  <a:ext uri="{0D108BD9-81ED-4DB2-BD59-A6C34878D82A}">
                    <a16:rowId xmlns:a16="http://schemas.microsoft.com/office/drawing/2014/main" val="432408064"/>
                  </a:ext>
                </a:extLst>
              </a:tr>
              <a:tr h="690658">
                <a:tc>
                  <a:txBody>
                    <a:bodyPr/>
                    <a:lstStyle/>
                    <a:p>
                      <a:r>
                        <a:rPr lang="en-GB" sz="1300" dirty="0" smtClean="0"/>
                        <a:t>Jesus</a:t>
                      </a:r>
                      <a:endParaRPr lang="en-GB" sz="1300" dirty="0"/>
                    </a:p>
                  </a:txBody>
                  <a:tcPr marL="68580" marR="68580" marT="0" marB="0"/>
                </a:tc>
                <a:tc>
                  <a:txBody>
                    <a:bodyPr/>
                    <a:lstStyle/>
                    <a:p>
                      <a:r>
                        <a:rPr lang="en-GB" sz="1300" dirty="0" smtClean="0"/>
                        <a:t>The central figure of Christianity.  He</a:t>
                      </a:r>
                      <a:r>
                        <a:rPr lang="en-GB" sz="1300" baseline="0" dirty="0" smtClean="0"/>
                        <a:t> will help people who stray to find the ‘right path’ again. </a:t>
                      </a:r>
                      <a:endParaRPr lang="en-GB" sz="1300" dirty="0"/>
                    </a:p>
                  </a:txBody>
                  <a:tcPr marL="68580" marR="68580" marT="0" marB="0"/>
                </a:tc>
                <a:extLst>
                  <a:ext uri="{0D108BD9-81ED-4DB2-BD59-A6C34878D82A}">
                    <a16:rowId xmlns:a16="http://schemas.microsoft.com/office/drawing/2014/main" val="2253600408"/>
                  </a:ext>
                </a:extLst>
              </a:tr>
              <a:tr h="519860">
                <a:tc>
                  <a:txBody>
                    <a:bodyPr/>
                    <a:lstStyle/>
                    <a:p>
                      <a:r>
                        <a:rPr lang="en-GB" sz="1300" dirty="0" smtClean="0"/>
                        <a:t>Willing </a:t>
                      </a:r>
                      <a:endParaRPr lang="en-GB" sz="1300" dirty="0"/>
                    </a:p>
                  </a:txBody>
                  <a:tcPr marL="68580" marR="68580" marT="0" marB="0"/>
                </a:tc>
                <a:tc>
                  <a:txBody>
                    <a:bodyPr/>
                    <a:lstStyle/>
                    <a:p>
                      <a:r>
                        <a:rPr lang="en-GB" sz="1300" dirty="0" smtClean="0"/>
                        <a:t>Ready,</a:t>
                      </a:r>
                      <a:r>
                        <a:rPr lang="en-GB" sz="1300" baseline="0" dirty="0" smtClean="0"/>
                        <a:t> eager and prepared to do something. </a:t>
                      </a:r>
                      <a:endParaRPr lang="en-GB" sz="1300" dirty="0"/>
                    </a:p>
                  </a:txBody>
                  <a:tcPr marL="68580" marR="68580" marT="0" marB="0"/>
                </a:tc>
                <a:extLst>
                  <a:ext uri="{0D108BD9-81ED-4DB2-BD59-A6C34878D82A}">
                    <a16:rowId xmlns:a16="http://schemas.microsoft.com/office/drawing/2014/main" val="3431194389"/>
                  </a:ext>
                </a:extLst>
              </a:tr>
            </a:tbl>
          </a:graphicData>
        </a:graphic>
      </p:graphicFrame>
      <p:pic>
        <p:nvPicPr>
          <p:cNvPr id="9" name="Picture 8"/>
          <p:cNvPicPr>
            <a:picLocks noChangeAspect="1"/>
          </p:cNvPicPr>
          <p:nvPr/>
        </p:nvPicPr>
        <p:blipFill>
          <a:blip r:embed="rId3"/>
          <a:stretch>
            <a:fillRect/>
          </a:stretch>
        </p:blipFill>
        <p:spPr>
          <a:xfrm>
            <a:off x="61041" y="368653"/>
            <a:ext cx="1351149" cy="2135785"/>
          </a:xfrm>
          <a:prstGeom prst="rect">
            <a:avLst/>
          </a:prstGeom>
        </p:spPr>
      </p:pic>
      <p:pic>
        <p:nvPicPr>
          <p:cNvPr id="13" name="Picture 12"/>
          <p:cNvPicPr>
            <a:picLocks noChangeAspect="1"/>
          </p:cNvPicPr>
          <p:nvPr/>
        </p:nvPicPr>
        <p:blipFill>
          <a:blip r:embed="rId4"/>
          <a:stretch>
            <a:fillRect/>
          </a:stretch>
        </p:blipFill>
        <p:spPr>
          <a:xfrm>
            <a:off x="1388803" y="1215059"/>
            <a:ext cx="989419" cy="1289379"/>
          </a:xfrm>
          <a:prstGeom prst="rect">
            <a:avLst/>
          </a:prstGeom>
        </p:spPr>
      </p:pic>
      <p:pic>
        <p:nvPicPr>
          <p:cNvPr id="15" name="Picture 14"/>
          <p:cNvPicPr>
            <a:picLocks noChangeAspect="1"/>
          </p:cNvPicPr>
          <p:nvPr/>
        </p:nvPicPr>
        <p:blipFill>
          <a:blip r:embed="rId5"/>
          <a:stretch>
            <a:fillRect/>
          </a:stretch>
        </p:blipFill>
        <p:spPr>
          <a:xfrm>
            <a:off x="61041" y="2740275"/>
            <a:ext cx="2164692" cy="1450133"/>
          </a:xfrm>
          <a:prstGeom prst="rect">
            <a:avLst/>
          </a:prstGeom>
        </p:spPr>
      </p:pic>
      <p:pic>
        <p:nvPicPr>
          <p:cNvPr id="16" name="Picture 15"/>
          <p:cNvPicPr>
            <a:picLocks noChangeAspect="1"/>
          </p:cNvPicPr>
          <p:nvPr/>
        </p:nvPicPr>
        <p:blipFill>
          <a:blip r:embed="rId6"/>
          <a:stretch>
            <a:fillRect/>
          </a:stretch>
        </p:blipFill>
        <p:spPr>
          <a:xfrm>
            <a:off x="150715" y="4509539"/>
            <a:ext cx="1981572" cy="1939974"/>
          </a:xfrm>
          <a:prstGeom prst="rect">
            <a:avLst/>
          </a:prstGeom>
        </p:spPr>
      </p:pic>
      <p:sp>
        <p:nvSpPr>
          <p:cNvPr id="6" name="TextBox 5"/>
          <p:cNvSpPr txBox="1"/>
          <p:nvPr/>
        </p:nvSpPr>
        <p:spPr>
          <a:xfrm>
            <a:off x="1862728" y="182515"/>
            <a:ext cx="6906807" cy="369332"/>
          </a:xfrm>
          <a:prstGeom prst="rect">
            <a:avLst/>
          </a:prstGeom>
          <a:noFill/>
        </p:spPr>
        <p:txBody>
          <a:bodyPr wrap="square" rtlCol="0">
            <a:spAutoFit/>
          </a:bodyPr>
          <a:lstStyle/>
          <a:p>
            <a:r>
              <a:rPr lang="en-GB" sz="1600" dirty="0" smtClean="0"/>
              <a:t>We are learning to understand what the story of the lost sheep means</a:t>
            </a:r>
            <a:r>
              <a:rPr lang="en-GB" dirty="0" smtClean="0"/>
              <a:t>?</a:t>
            </a:r>
            <a:endParaRPr lang="en-GB" dirty="0"/>
          </a:p>
        </p:txBody>
      </p:sp>
      <p:sp>
        <p:nvSpPr>
          <p:cNvPr id="7" name="TextBox 6"/>
          <p:cNvSpPr txBox="1"/>
          <p:nvPr/>
        </p:nvSpPr>
        <p:spPr>
          <a:xfrm>
            <a:off x="71913" y="2397127"/>
            <a:ext cx="1069588" cy="369332"/>
          </a:xfrm>
          <a:prstGeom prst="rect">
            <a:avLst/>
          </a:prstGeom>
          <a:noFill/>
        </p:spPr>
        <p:txBody>
          <a:bodyPr wrap="none" rtlCol="0">
            <a:spAutoFit/>
          </a:bodyPr>
          <a:lstStyle/>
          <a:p>
            <a:r>
              <a:rPr lang="en-GB" dirty="0" smtClean="0"/>
              <a:t>shepherd</a:t>
            </a:r>
            <a:endParaRPr lang="en-GB" dirty="0"/>
          </a:p>
        </p:txBody>
      </p:sp>
      <p:sp>
        <p:nvSpPr>
          <p:cNvPr id="10" name="TextBox 9"/>
          <p:cNvSpPr txBox="1"/>
          <p:nvPr/>
        </p:nvSpPr>
        <p:spPr>
          <a:xfrm>
            <a:off x="1488266" y="912475"/>
            <a:ext cx="748923" cy="369332"/>
          </a:xfrm>
          <a:prstGeom prst="rect">
            <a:avLst/>
          </a:prstGeom>
          <a:noFill/>
        </p:spPr>
        <p:txBody>
          <a:bodyPr wrap="none" rtlCol="0">
            <a:spAutoFit/>
          </a:bodyPr>
          <a:lstStyle/>
          <a:p>
            <a:r>
              <a:rPr lang="en-GB" dirty="0" smtClean="0"/>
              <a:t>sheep</a:t>
            </a:r>
            <a:endParaRPr lang="en-GB" dirty="0"/>
          </a:p>
        </p:txBody>
      </p:sp>
      <p:sp>
        <p:nvSpPr>
          <p:cNvPr id="11" name="TextBox 10"/>
          <p:cNvSpPr txBox="1"/>
          <p:nvPr/>
        </p:nvSpPr>
        <p:spPr>
          <a:xfrm>
            <a:off x="116677" y="4140207"/>
            <a:ext cx="2232471" cy="369332"/>
          </a:xfrm>
          <a:prstGeom prst="rect">
            <a:avLst/>
          </a:prstGeom>
          <a:noFill/>
        </p:spPr>
        <p:txBody>
          <a:bodyPr wrap="none" rtlCol="0">
            <a:spAutoFit/>
          </a:bodyPr>
          <a:lstStyle/>
          <a:p>
            <a:r>
              <a:rPr lang="en-GB" dirty="0" smtClean="0"/>
              <a:t>Jesus telling a parable</a:t>
            </a:r>
            <a:endParaRPr lang="en-GB" dirty="0"/>
          </a:p>
        </p:txBody>
      </p:sp>
      <p:sp>
        <p:nvSpPr>
          <p:cNvPr id="12" name="TextBox 11"/>
          <p:cNvSpPr txBox="1"/>
          <p:nvPr/>
        </p:nvSpPr>
        <p:spPr>
          <a:xfrm>
            <a:off x="71913" y="6475446"/>
            <a:ext cx="2135649" cy="307777"/>
          </a:xfrm>
          <a:prstGeom prst="rect">
            <a:avLst/>
          </a:prstGeom>
          <a:noFill/>
        </p:spPr>
        <p:txBody>
          <a:bodyPr wrap="none" rtlCol="0">
            <a:spAutoFit/>
          </a:bodyPr>
          <a:lstStyle/>
          <a:p>
            <a:r>
              <a:rPr lang="en-GB" sz="1400" dirty="0" smtClean="0"/>
              <a:t>Link to a Modern day story</a:t>
            </a:r>
            <a:endParaRPr lang="en-GB" sz="1400" dirty="0"/>
          </a:p>
        </p:txBody>
      </p:sp>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5384</TotalTime>
  <Words>419</Words>
  <Application>Microsoft Office PowerPoint</Application>
  <PresentationFormat>A4 Paper (210x297 mm)</PresentationFormat>
  <Paragraphs>37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The Lost Sheep (Christianity) |  Year 4|Summer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Leanne Taylor</cp:lastModifiedBy>
  <cp:revision>111</cp:revision>
  <cp:lastPrinted>2022-05-03T08:13:34Z</cp:lastPrinted>
  <dcterms:created xsi:type="dcterms:W3CDTF">2017-10-15T20:56:30Z</dcterms:created>
  <dcterms:modified xsi:type="dcterms:W3CDTF">2023-05-04T18:53:52Z</dcterms:modified>
</cp:coreProperties>
</file>