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103" autoAdjust="0"/>
    <p:restoredTop sz="94627"/>
  </p:normalViewPr>
  <p:slideViewPr>
    <p:cSldViewPr snapToGrid="0" snapToObjects="1">
      <p:cViewPr>
        <p:scale>
          <a:sx n="132" d="100"/>
          <a:sy n="132" d="100"/>
        </p:scale>
        <p:origin x="-72" y="134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8/24/2022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387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3"/>
          </a:xfrm>
          <a:prstGeom prst="rect">
            <a:avLst/>
          </a:prstGeom>
        </p:spPr>
        <p:txBody>
          <a:bodyPr vert="horz" lIns="91294" tIns="45647" rIns="91294" bIns="45647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8/24/2022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8/24/2022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8/24/2022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8/24/2022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06477" y="2899886"/>
            <a:ext cx="2870098" cy="369332"/>
          </a:xfrm>
          <a:prstGeom prst="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47193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/>
              <a:t>Shirley Heath </a:t>
            </a:r>
            <a:r>
              <a:rPr lang="en-US" sz="1800" b="1" dirty="0" smtClean="0"/>
              <a:t>	Changing Me|  Year  Six| Summer 2    P.S.H.E. </a:t>
            </a:r>
            <a:endParaRPr lang="en-US" sz="1800" b="1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7863676"/>
              </p:ext>
            </p:extLst>
          </p:nvPr>
        </p:nvGraphicFramePr>
        <p:xfrm>
          <a:off x="206477" y="521868"/>
          <a:ext cx="2870098" cy="21809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009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12308"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500" dirty="0" smtClean="0"/>
                        <a:t>The Jigsaw Charter</a:t>
                      </a:r>
                      <a:endParaRPr lang="en-US" sz="15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117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/>
                        <a:t>We take turns to speak</a:t>
                      </a:r>
                    </a:p>
                    <a:p>
                      <a:endParaRPr lang="en-GB" sz="11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9297"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We use kind and positive words</a:t>
                      </a:r>
                      <a:endParaRPr lang="en-GB" sz="11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1626"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We listen to each other</a:t>
                      </a:r>
                      <a:endParaRPr lang="en-GB" sz="11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01626"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We have the right to pass</a:t>
                      </a:r>
                      <a:endParaRPr lang="en-GB" sz="11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00726"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We only use names when giving compliments or making a positive comment</a:t>
                      </a:r>
                      <a:endParaRPr lang="en-GB" sz="11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29297"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We respect each other’s privacy</a:t>
                      </a:r>
                      <a:endParaRPr lang="en-GB" sz="11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332263478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320283"/>
            <a:ext cx="6162675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3165616"/>
              </p:ext>
            </p:extLst>
          </p:nvPr>
        </p:nvGraphicFramePr>
        <p:xfrm>
          <a:off x="3256920" y="393235"/>
          <a:ext cx="3050443" cy="6406874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050443">
                  <a:extLst>
                    <a:ext uri="{9D8B030D-6E8A-4147-A177-3AD203B41FA5}">
                      <a16:colId xmlns:a16="http://schemas.microsoft.com/office/drawing/2014/main" val="3827066675"/>
                    </a:ext>
                  </a:extLst>
                </a:gridCol>
              </a:tblGrid>
              <a:tr h="371852">
                <a:tc>
                  <a:txBody>
                    <a:bodyPr/>
                    <a:lstStyle/>
                    <a:p>
                      <a:pPr algn="ctr"/>
                      <a:r>
                        <a:rPr lang="en-GB" altLang="en-GB" dirty="0" smtClean="0"/>
                        <a:t>Knowledge and skills</a:t>
                      </a:r>
                      <a:endParaRPr lang="en-GB" altLang="en-GB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51010">
                <a:tc>
                  <a:txBody>
                    <a:bodyPr/>
                    <a:lstStyle/>
                    <a:p>
                      <a:r>
                        <a:rPr lang="en-GB" sz="1000" b="1" u="sng" dirty="0" smtClean="0"/>
                        <a:t>Piece 3 How does a baby</a:t>
                      </a:r>
                      <a:r>
                        <a:rPr lang="en-GB" sz="1000" b="1" u="sng" baseline="0" dirty="0" smtClean="0"/>
                        <a:t> develop?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000" baseline="0" dirty="0" smtClean="0"/>
                        <a:t>A baby is made when an egg from a woman joins with (is fertilised by) a sperm from a man. A tiny growing baby is called a foetus.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000" baseline="0" dirty="0" smtClean="0"/>
                        <a:t>Babies grow in the womb or uterus of a woman. It takes 9 months for a baby to develop in the womb before it is born.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000" baseline="0" dirty="0" smtClean="0"/>
                        <a:t>A baby is born when the muscles in the uterus contract (squeeze) the baby out of the woman’s vagina. </a:t>
                      </a:r>
                      <a:endParaRPr lang="en-GB" sz="1000" dirty="0" smtClean="0"/>
                    </a:p>
                    <a:p>
                      <a:endParaRPr lang="en-GB" sz="10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63022">
                <a:tc>
                  <a:txBody>
                    <a:bodyPr/>
                    <a:lstStyle/>
                    <a:p>
                      <a:r>
                        <a:rPr lang="en-GB" sz="1000" b="1" u="sng" dirty="0" smtClean="0"/>
                        <a:t>Piece 4 How is a relationship different to</a:t>
                      </a:r>
                      <a:r>
                        <a:rPr lang="en-GB" sz="1000" b="1" u="sng" baseline="0" dirty="0" smtClean="0"/>
                        <a:t> friendship?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000" dirty="0" smtClean="0"/>
                        <a:t>I should only have a relationship with someone if I want to- I should never feel pressured, it is fine not to have one.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000" dirty="0" smtClean="0"/>
                        <a:t>I should not feel pressured to do things with my boyfriend/girlfriend that I am not ready to do.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000" dirty="0" smtClean="0"/>
                        <a:t>I should not use social media to hurt anyone- either a friend or boy/girlfriend. </a:t>
                      </a:r>
                      <a:endParaRPr lang="en-GB" sz="10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500918">
                <a:tc>
                  <a:txBody>
                    <a:bodyPr/>
                    <a:lstStyle/>
                    <a:p>
                      <a:r>
                        <a:rPr lang="en-US" sz="1000" b="1" u="sng" dirty="0" smtClean="0">
                          <a:solidFill>
                            <a:schemeClr val="tx1"/>
                          </a:solidFill>
                        </a:rPr>
                        <a:t>Piece 5 What is positive self-esteem?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000" b="0" dirty="0" smtClean="0">
                          <a:solidFill>
                            <a:schemeClr val="tx1"/>
                          </a:solidFill>
                        </a:rPr>
                        <a:t>We can talk about ourselves and others’ appearance negatively or positively.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000" b="0" dirty="0" smtClean="0">
                          <a:solidFill>
                            <a:schemeClr val="tx1"/>
                          </a:solidFill>
                        </a:rPr>
                        <a:t>The idea we have in our mind of ourselves- our ‘ideal-self’ may be unrealistic due to the media and our own pressure. We should instead find ways to develop the happiness of our ‘real-self.’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000" b="0" dirty="0" smtClean="0">
                          <a:solidFill>
                            <a:schemeClr val="tx1"/>
                          </a:solidFill>
                        </a:rPr>
                        <a:t>I should reduce negative body talk with myself and my friendship groups. </a:t>
                      </a:r>
                    </a:p>
                    <a:p>
                      <a:endParaRPr lang="en-GB" sz="10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07509847"/>
                  </a:ext>
                </a:extLst>
              </a:tr>
              <a:tr h="1350826">
                <a:tc>
                  <a:txBody>
                    <a:bodyPr/>
                    <a:lstStyle/>
                    <a:p>
                      <a:r>
                        <a:rPr lang="en-US" sz="1000" b="1" i="0" u="sng" dirty="0" smtClean="0"/>
                        <a:t>Piece 6 How do I deal with change well?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000" dirty="0" smtClean="0"/>
                        <a:t>It is completely normal to feel anxious about changes in life such as transition to secondary school.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000" dirty="0" smtClean="0"/>
                        <a:t>It is helpful to ask questions to prepare ourselves for the change.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000" dirty="0" smtClean="0"/>
                        <a:t>It is healthy to discuss our feelings with a friend or trusted adult. </a:t>
                      </a:r>
                    </a:p>
                    <a:p>
                      <a:endParaRPr lang="en-GB" sz="10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9302382"/>
              </p:ext>
            </p:extLst>
          </p:nvPr>
        </p:nvGraphicFramePr>
        <p:xfrm>
          <a:off x="6400800" y="196708"/>
          <a:ext cx="3409950" cy="6534156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015927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394023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72544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Vocabulary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65144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 smtClean="0"/>
                        <a:t>self-image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 smtClean="0"/>
                        <a:t>body image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 smtClean="0"/>
                        <a:t>self-esteem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dirty="0" smtClean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What we think of ourselves.</a:t>
                      </a:r>
                    </a:p>
                    <a:p>
                      <a:r>
                        <a:rPr lang="en-GB" sz="1000" dirty="0" smtClean="0"/>
                        <a:t>What we think of our body.</a:t>
                      </a:r>
                    </a:p>
                    <a:p>
                      <a:r>
                        <a:rPr lang="en-GB" sz="1000" dirty="0" smtClean="0"/>
                        <a:t>How confident we are. </a:t>
                      </a:r>
                      <a:endParaRPr lang="en-GB" sz="10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02900006"/>
                  </a:ext>
                </a:extLst>
              </a:tr>
              <a:tr h="32572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 smtClean="0"/>
                        <a:t>embryo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The stage where a baby is developing from the cell dividing. </a:t>
                      </a:r>
                      <a:endParaRPr lang="en-GB" sz="10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27103406"/>
                  </a:ext>
                </a:extLst>
              </a:tr>
              <a:tr h="32572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 smtClean="0"/>
                        <a:t>conception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An egg joining with a sperm to start</a:t>
                      </a:r>
                      <a:r>
                        <a:rPr lang="en-GB" sz="1000" baseline="0" dirty="0" smtClean="0"/>
                        <a:t> the process of a baby growing. </a:t>
                      </a:r>
                      <a:endParaRPr lang="en-GB" sz="10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32572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 smtClean="0"/>
                        <a:t>contractions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The body’s natural way of pushing the baby out using its muscles. </a:t>
                      </a:r>
                      <a:endParaRPr lang="en-GB" sz="10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09760938"/>
                  </a:ext>
                </a:extLst>
              </a:tr>
              <a:tr h="1628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 smtClean="0"/>
                        <a:t>fertilise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A sperm entering an egg. </a:t>
                      </a:r>
                      <a:endParaRPr lang="en-GB" sz="10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3476812"/>
                  </a:ext>
                </a:extLst>
              </a:tr>
              <a:tr h="48380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 smtClean="0"/>
                        <a:t>fallopian tubes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Tubes which travel from</a:t>
                      </a:r>
                      <a:r>
                        <a:rPr lang="en-GB" sz="1000" baseline="0" dirty="0" smtClean="0"/>
                        <a:t> the ovaries to the uterus and carry eggs along it. </a:t>
                      </a:r>
                      <a:endParaRPr lang="en-GB" sz="10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109531251"/>
                  </a:ext>
                </a:extLst>
              </a:tr>
              <a:tr h="64506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 smtClean="0"/>
                        <a:t>menstruation/ periods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When a female</a:t>
                      </a:r>
                      <a:r>
                        <a:rPr lang="en-GB" sz="1000" baseline="0" dirty="0" smtClean="0"/>
                        <a:t> loses blood each month as part of the process to prepare her body if she decides to reproduce. </a:t>
                      </a:r>
                      <a:endParaRPr lang="en-GB" sz="10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48380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 smtClean="0"/>
                        <a:t>ova/ovum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 smtClean="0"/>
                        <a:t>A female cell</a:t>
                      </a:r>
                      <a:r>
                        <a:rPr lang="en-GB" sz="1000" baseline="0" dirty="0" smtClean="0"/>
                        <a:t> that can form a baby. Lots of female cells that can form babies.</a:t>
                      </a:r>
                      <a:endParaRPr lang="en-GB" sz="1000" dirty="0" smtClean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32572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 smtClean="0"/>
                        <a:t>ovaries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 smtClean="0"/>
                        <a:t>This organ  in a female makes the cells that can form babies.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32572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 smtClean="0"/>
                        <a:t>penis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 smtClean="0"/>
                        <a:t>The male organ for having</a:t>
                      </a:r>
                      <a:r>
                        <a:rPr lang="en-GB" sz="1000" baseline="0" dirty="0" smtClean="0"/>
                        <a:t> a wee (urinating) and for reproducing. </a:t>
                      </a:r>
                      <a:endParaRPr lang="en-GB" sz="1000" dirty="0" smtClean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64506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 smtClean="0"/>
                        <a:t>puberty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The process where teenagers’</a:t>
                      </a:r>
                      <a:r>
                        <a:rPr lang="en-GB" sz="1000" baseline="0" dirty="0" smtClean="0"/>
                        <a:t> bodies change so that they are ready to reproduce when they are older.</a:t>
                      </a:r>
                      <a:endParaRPr lang="en-GB" sz="10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31194389"/>
                  </a:ext>
                </a:extLst>
              </a:tr>
              <a:tr h="1628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 smtClean="0"/>
                        <a:t>reproduction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The process of making babies.</a:t>
                      </a:r>
                      <a:endParaRPr lang="en-GB" sz="10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75794675"/>
                  </a:ext>
                </a:extLst>
              </a:tr>
              <a:tr h="325721"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sperm</a:t>
                      </a:r>
                      <a:endParaRPr lang="en-GB" sz="10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The liquid that males produce which can form babies. </a:t>
                      </a:r>
                      <a:endParaRPr lang="en-GB" sz="10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76520154"/>
                  </a:ext>
                </a:extLst>
              </a:tr>
              <a:tr h="483802"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testicles</a:t>
                      </a:r>
                      <a:endParaRPr lang="en-GB" sz="10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Two oval organs that produce sperm in a male.</a:t>
                      </a:r>
                      <a:r>
                        <a:rPr lang="en-GB" sz="1000" baseline="0" dirty="0" smtClean="0"/>
                        <a:t> Located behind the penis. </a:t>
                      </a:r>
                      <a:endParaRPr lang="en-GB" sz="10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70796219"/>
                  </a:ext>
                </a:extLst>
              </a:tr>
              <a:tr h="488581"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Umbilical cord</a:t>
                      </a:r>
                      <a:endParaRPr lang="en-GB" sz="10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A cord containing blood vessels</a:t>
                      </a:r>
                      <a:r>
                        <a:rPr lang="en-GB" sz="1000" baseline="0" dirty="0" smtClean="0"/>
                        <a:t> which transport nutrients to the baby inside its mother. </a:t>
                      </a:r>
                      <a:endParaRPr lang="en-GB" sz="10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12274480"/>
                  </a:ext>
                </a:extLst>
              </a:tr>
            </a:tbl>
          </a:graphicData>
        </a:graphic>
      </p:graphicFrame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0291003"/>
              </p:ext>
            </p:extLst>
          </p:nvPr>
        </p:nvGraphicFramePr>
        <p:xfrm>
          <a:off x="206477" y="3283028"/>
          <a:ext cx="2870098" cy="335280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870098">
                  <a:extLst>
                    <a:ext uri="{9D8B030D-6E8A-4147-A177-3AD203B41FA5}">
                      <a16:colId xmlns:a16="http://schemas.microsoft.com/office/drawing/2014/main" val="2592695231"/>
                    </a:ext>
                  </a:extLst>
                </a:gridCol>
              </a:tblGrid>
              <a:tr h="1666836">
                <a:tc>
                  <a:txBody>
                    <a:bodyPr/>
                    <a:lstStyle/>
                    <a:p>
                      <a:r>
                        <a:rPr lang="en-GB" sz="1000" b="1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Piece</a:t>
                      </a:r>
                      <a:r>
                        <a:rPr lang="en-GB" sz="1000" b="1" u="sng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1 </a:t>
                      </a:r>
                      <a:r>
                        <a:rPr lang="en-GB" sz="1000" b="1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Self-image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Peer-pressure/social media and the internet might make me have a false impression of myself. I should measure myself in healthier ways than comparing myself to others. e.g. What am I good at?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There is no perfect man/woman- we are all different and special.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For positive mental health, I should focus on my positives rather than ‘negative self-talk.’ </a:t>
                      </a:r>
                      <a:endParaRPr lang="en-GB" sz="1000" b="0" dirty="0" smtClean="0"/>
                    </a:p>
                    <a:p>
                      <a:endParaRPr lang="en-GB" sz="1000" dirty="0"/>
                    </a:p>
                  </a:txBody>
                  <a:tcPr marL="68580" marR="68580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31584660"/>
                  </a:ext>
                </a:extLst>
              </a:tr>
              <a:tr h="1666836">
                <a:tc>
                  <a:txBody>
                    <a:bodyPr/>
                    <a:lstStyle/>
                    <a:p>
                      <a:r>
                        <a:rPr lang="en-GB" sz="1000" b="1" u="sng" dirty="0" smtClean="0"/>
                        <a:t>Piece 2 Puberty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000" dirty="0" smtClean="0"/>
                        <a:t>The physical changes that happen to boys and girls between the ages of roughly 11-14 are called puberty. These changes get our bodies ready to reproduce when we are older if we choose to.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000" dirty="0" smtClean="0"/>
                        <a:t>Puberty can be a time when our emotions and feelings are very up and down- this is normal.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000" dirty="0" smtClean="0"/>
                        <a:t>Every person’s body changes but this may be at a different time to others. </a:t>
                      </a:r>
                      <a:endParaRPr lang="en-GB" sz="1000" dirty="0" smtClean="0"/>
                    </a:p>
                    <a:p>
                      <a:endParaRPr lang="en-GB" sz="10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84817924"/>
                  </a:ext>
                </a:extLst>
              </a:tr>
            </a:tbl>
          </a:graphicData>
        </a:graphic>
      </p:graphicFrame>
      <p:sp>
        <p:nvSpPr>
          <p:cNvPr id="15" name="Rectangle 14"/>
          <p:cNvSpPr/>
          <p:nvPr/>
        </p:nvSpPr>
        <p:spPr>
          <a:xfrm>
            <a:off x="520802" y="2913697"/>
            <a:ext cx="21717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Knowledge and skills</a:t>
            </a:r>
          </a:p>
        </p:txBody>
      </p:sp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4941</TotalTime>
  <Words>713</Words>
  <Application>Microsoft Office PowerPoint</Application>
  <PresentationFormat>A4 Paper (210x297 mm)</PresentationFormat>
  <Paragraphs>70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Shirley Heath  Changing Me|  Year  Six| Summer 2    P.S.H.E.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Annabelle Clayton</cp:lastModifiedBy>
  <cp:revision>101</cp:revision>
  <cp:lastPrinted>2022-04-26T12:49:47Z</cp:lastPrinted>
  <dcterms:created xsi:type="dcterms:W3CDTF">2017-10-15T20:56:30Z</dcterms:created>
  <dcterms:modified xsi:type="dcterms:W3CDTF">2022-08-24T08:43:52Z</dcterms:modified>
</cp:coreProperties>
</file>