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2279" autoAdjust="0"/>
    <p:restoredTop sz="94627"/>
  </p:normalViewPr>
  <p:slideViewPr>
    <p:cSldViewPr snapToGrid="0" snapToObjects="1">
      <p:cViewPr varScale="1">
        <p:scale>
          <a:sx n="83" d="100"/>
          <a:sy n="83" d="100"/>
        </p:scale>
        <p:origin x="653" y="72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12/12/2022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12/12/2022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12/12/2022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12/12/2022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12/12/2022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12/12/2022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12/12/2022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12/12/2022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12/12/2022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12/12/2022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12/12/2022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12/12/2022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12/12/2022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7" y="47193"/>
            <a:ext cx="8502568" cy="273090"/>
          </a:xfrm>
        </p:spPr>
        <p:txBody>
          <a:bodyPr numCol="1">
            <a:noAutofit/>
          </a:bodyPr>
          <a:lstStyle/>
          <a:p>
            <a:pPr algn="l"/>
            <a:r>
              <a:rPr lang="en-US" sz="1600" b="1" dirty="0" smtClean="0"/>
              <a:t>Shirley Heath </a:t>
            </a:r>
            <a:r>
              <a:rPr lang="en-US" sz="1800" b="1" dirty="0" smtClean="0"/>
              <a:t>	</a:t>
            </a:r>
            <a:r>
              <a:rPr lang="en-US" sz="1400" b="1" dirty="0" smtClean="0"/>
              <a:t>Hinduism </a:t>
            </a:r>
            <a:r>
              <a:rPr lang="en-US" sz="1400" b="1" dirty="0" smtClean="0"/>
              <a:t>|  Year 3|Spring </a:t>
            </a:r>
            <a:r>
              <a:rPr lang="en-US" sz="1400" b="1" dirty="0" smtClean="0"/>
              <a:t>1  - Hinduism and The River Ganges</a:t>
            </a:r>
            <a:endParaRPr lang="en-US" sz="1400" b="1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997539"/>
              </p:ext>
            </p:extLst>
          </p:nvPr>
        </p:nvGraphicFramePr>
        <p:xfrm>
          <a:off x="6117578" y="392964"/>
          <a:ext cx="3109332" cy="3971221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194404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1914928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71667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Vocabulary (Gods and Goddesses)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584915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Brahman</a:t>
                      </a:r>
                      <a:endParaRPr lang="en-GB" sz="12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A universal</a:t>
                      </a:r>
                      <a:r>
                        <a:rPr lang="en-GB" sz="1200" baseline="0" dirty="0" smtClean="0"/>
                        <a:t> God that </a:t>
                      </a:r>
                      <a:r>
                        <a:rPr lang="en-GB" sz="1200" baseline="0" dirty="0" err="1" smtClean="0"/>
                        <a:t>hindus</a:t>
                      </a:r>
                      <a:r>
                        <a:rPr lang="en-GB" sz="1200" baseline="0" dirty="0" smtClean="0"/>
                        <a:t> believe takes on different forms.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48324211"/>
                  </a:ext>
                </a:extLst>
              </a:tr>
              <a:tr h="474685">
                <a:tc>
                  <a:txBody>
                    <a:bodyPr/>
                    <a:lstStyle/>
                    <a:p>
                      <a:endParaRPr lang="en-GB" sz="1200" dirty="0" smtClean="0"/>
                    </a:p>
                    <a:p>
                      <a:r>
                        <a:rPr lang="en-GB" sz="1200" dirty="0" smtClean="0"/>
                        <a:t>Brahma</a:t>
                      </a:r>
                      <a:endParaRPr lang="en-GB" sz="12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He</a:t>
                      </a:r>
                      <a:r>
                        <a:rPr lang="en-GB" sz="1200" baseline="0" dirty="0" smtClean="0"/>
                        <a:t> is the creator of the universe and all knowledge. 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474685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Vishnu</a:t>
                      </a:r>
                    </a:p>
                    <a:p>
                      <a:endParaRPr lang="en-GB" sz="12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baseline="0" dirty="0" smtClean="0"/>
                        <a:t>The God who preserves the universe and people.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632914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Shiva</a:t>
                      </a:r>
                      <a:endParaRPr lang="en-GB" sz="12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He is the destroyer of the universe so that new life can come again.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791142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Ganesh</a:t>
                      </a:r>
                      <a:endParaRPr lang="en-GB" sz="12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The elephant living God and lord</a:t>
                      </a:r>
                      <a:r>
                        <a:rPr lang="en-GB" sz="1200" baseline="0" dirty="0" smtClean="0"/>
                        <a:t> of all living things.  He helps people overcome their problems. 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8772385"/>
                  </a:ext>
                </a:extLst>
              </a:tr>
              <a:tr h="389944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Lakshmi</a:t>
                      </a:r>
                      <a:endParaRPr lang="en-GB" sz="12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The Goddess of wealth and success.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</a:tbl>
          </a:graphicData>
        </a:graphic>
      </p:graphicFrame>
      <p:pic>
        <p:nvPicPr>
          <p:cNvPr id="13" name="Picture 12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6856" y="4112915"/>
            <a:ext cx="2790056" cy="934371"/>
          </a:xfrm>
          <a:prstGeom prst="rect">
            <a:avLst/>
          </a:prstGeom>
        </p:spPr>
      </p:pic>
      <p:pic>
        <p:nvPicPr>
          <p:cNvPr id="15" name="Picture 14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6687" y="4436135"/>
            <a:ext cx="908302" cy="1445795"/>
          </a:xfrm>
          <a:prstGeom prst="rect">
            <a:avLst/>
          </a:prstGeom>
        </p:spPr>
      </p:pic>
      <p:pic>
        <p:nvPicPr>
          <p:cNvPr id="16" name="Picture 15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5813" y="4398927"/>
            <a:ext cx="909058" cy="143844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95403" y="5231093"/>
            <a:ext cx="840820" cy="1150596"/>
          </a:xfrm>
          <a:prstGeom prst="rect">
            <a:avLst/>
          </a:prstGeom>
        </p:spPr>
      </p:pic>
      <p:graphicFrame>
        <p:nvGraphicFramePr>
          <p:cNvPr id="19" name="Table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196988"/>
              </p:ext>
            </p:extLst>
          </p:nvPr>
        </p:nvGraphicFramePr>
        <p:xfrm>
          <a:off x="3176875" y="539504"/>
          <a:ext cx="2710936" cy="3426872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823556">
                  <a:extLst>
                    <a:ext uri="{9D8B030D-6E8A-4147-A177-3AD203B41FA5}">
                      <a16:colId xmlns:a16="http://schemas.microsoft.com/office/drawing/2014/main" val="4178152797"/>
                    </a:ext>
                  </a:extLst>
                </a:gridCol>
                <a:gridCol w="1887380">
                  <a:extLst>
                    <a:ext uri="{9D8B030D-6E8A-4147-A177-3AD203B41FA5}">
                      <a16:colId xmlns:a16="http://schemas.microsoft.com/office/drawing/2014/main" val="2985761193"/>
                    </a:ext>
                  </a:extLst>
                </a:gridCol>
              </a:tblGrid>
              <a:tr h="382623">
                <a:tc gridSpan="2">
                  <a:txBody>
                    <a:bodyPr/>
                    <a:lstStyle/>
                    <a:p>
                      <a:pPr algn="ctr"/>
                      <a:r>
                        <a:rPr lang="en-GB" altLang="en-GB" dirty="0" smtClean="0"/>
                        <a:t>Vocabulary (symbols)</a:t>
                      </a:r>
                      <a:endParaRPr lang="en-GB" altLang="en-GB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72517765"/>
                  </a:ext>
                </a:extLst>
              </a:tr>
              <a:tr h="1170865">
                <a:tc>
                  <a:txBody>
                    <a:bodyPr/>
                    <a:lstStyle/>
                    <a:p>
                      <a:r>
                        <a:rPr lang="en-GB" sz="1400" dirty="0" err="1" smtClean="0"/>
                        <a:t>Aum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baseline="0" dirty="0" smtClean="0"/>
                        <a:t>The most important symbol in Hinduism.  It represents the atman (soul) and Brahman (ultimate reality)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2923542"/>
                  </a:ext>
                </a:extLst>
              </a:tr>
              <a:tr h="702519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Swastika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A very holy symbol representing the sun God Surya.</a:t>
                      </a:r>
                      <a:r>
                        <a:rPr lang="en-GB" sz="1400" baseline="0" dirty="0" smtClean="0"/>
                        <a:t> 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80647068"/>
                  </a:ext>
                </a:extLst>
              </a:tr>
              <a:tr h="1170865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Lotus Flower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An important symbol – Hindus believe that Brahma (the creator)</a:t>
                      </a:r>
                      <a:r>
                        <a:rPr lang="en-GB" sz="1400" baseline="0" dirty="0" smtClean="0"/>
                        <a:t> </a:t>
                      </a:r>
                      <a:r>
                        <a:rPr lang="en-GB" sz="1400" dirty="0" smtClean="0"/>
                        <a:t>came from a lotus flower.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344105765"/>
                  </a:ext>
                </a:extLst>
              </a:tr>
            </a:tbl>
          </a:graphicData>
        </a:graphic>
      </p:graphicFrame>
      <p:pic>
        <p:nvPicPr>
          <p:cNvPr id="20" name="Picture 1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57622" y="5189136"/>
            <a:ext cx="706266" cy="1196134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-34827" y="303803"/>
            <a:ext cx="30705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/>
              <a:t>Puja</a:t>
            </a:r>
          </a:p>
          <a:p>
            <a:r>
              <a:rPr lang="en-GB" sz="1400" dirty="0" smtClean="0"/>
              <a:t>Hindu worship is called Puja. They pray to an image of a God either at home or in the temple. These are the different objects for the puja. </a:t>
            </a:r>
            <a:endParaRPr lang="en-GB" sz="1400" dirty="0"/>
          </a:p>
        </p:txBody>
      </p:sp>
      <p:pic>
        <p:nvPicPr>
          <p:cNvPr id="24" name="Picture 23"/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225" y="1574196"/>
            <a:ext cx="695325" cy="657225"/>
          </a:xfrm>
          <a:prstGeom prst="rect">
            <a:avLst/>
          </a:prstGeom>
        </p:spPr>
      </p:pic>
      <p:pic>
        <p:nvPicPr>
          <p:cNvPr id="25" name="Picture 24"/>
          <p:cNvPicPr/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2082" y="1579653"/>
            <a:ext cx="523875" cy="742950"/>
          </a:xfrm>
          <a:prstGeom prst="rect">
            <a:avLst/>
          </a:prstGeom>
        </p:spPr>
      </p:pic>
      <p:pic>
        <p:nvPicPr>
          <p:cNvPr id="26" name="Picture 25"/>
          <p:cNvPicPr/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2830" y="1746723"/>
            <a:ext cx="628650" cy="438150"/>
          </a:xfrm>
          <a:prstGeom prst="rect">
            <a:avLst/>
          </a:prstGeom>
        </p:spPr>
      </p:pic>
      <p:pic>
        <p:nvPicPr>
          <p:cNvPr id="27" name="Picture 26"/>
          <p:cNvPicPr/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1737" y="2713022"/>
            <a:ext cx="523875" cy="428625"/>
          </a:xfrm>
          <a:prstGeom prst="rect">
            <a:avLst/>
          </a:prstGeom>
        </p:spPr>
      </p:pic>
      <p:pic>
        <p:nvPicPr>
          <p:cNvPr id="28" name="Picture 27"/>
          <p:cNvPicPr/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0455" y="2361093"/>
            <a:ext cx="533400" cy="485775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314497" y="2287495"/>
            <a:ext cx="45236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 smtClean="0"/>
              <a:t>bell</a:t>
            </a:r>
            <a:endParaRPr lang="en-GB" sz="1400" dirty="0"/>
          </a:p>
        </p:txBody>
      </p:sp>
      <p:sp>
        <p:nvSpPr>
          <p:cNvPr id="30" name="TextBox 29"/>
          <p:cNvSpPr txBox="1"/>
          <p:nvPr/>
        </p:nvSpPr>
        <p:spPr>
          <a:xfrm>
            <a:off x="1911073" y="1061376"/>
            <a:ext cx="100185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400" dirty="0" smtClean="0"/>
          </a:p>
          <a:p>
            <a:endParaRPr lang="en-GB" sz="1400" dirty="0"/>
          </a:p>
          <a:p>
            <a:r>
              <a:rPr lang="en-GB" sz="1400" dirty="0" smtClean="0"/>
              <a:t>Diva lamp</a:t>
            </a:r>
            <a:endParaRPr lang="en-GB" sz="1400" dirty="0"/>
          </a:p>
        </p:txBody>
      </p:sp>
      <p:sp>
        <p:nvSpPr>
          <p:cNvPr id="31" name="TextBox 30"/>
          <p:cNvSpPr txBox="1"/>
          <p:nvPr/>
        </p:nvSpPr>
        <p:spPr>
          <a:xfrm>
            <a:off x="2057699" y="2817783"/>
            <a:ext cx="60708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 smtClean="0"/>
              <a:t>water</a:t>
            </a:r>
            <a:endParaRPr lang="en-GB" sz="1400" dirty="0"/>
          </a:p>
        </p:txBody>
      </p:sp>
      <p:sp>
        <p:nvSpPr>
          <p:cNvPr id="32" name="TextBox 31"/>
          <p:cNvSpPr txBox="1"/>
          <p:nvPr/>
        </p:nvSpPr>
        <p:spPr>
          <a:xfrm>
            <a:off x="218146" y="2611396"/>
            <a:ext cx="12822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err="1" smtClean="0"/>
              <a:t>Kum</a:t>
            </a:r>
            <a:r>
              <a:rPr lang="en-GB" sz="1400" dirty="0" smtClean="0"/>
              <a:t> </a:t>
            </a:r>
            <a:r>
              <a:rPr lang="en-GB" sz="1400" dirty="0" err="1" smtClean="0"/>
              <a:t>kum</a:t>
            </a:r>
            <a:r>
              <a:rPr lang="en-GB" sz="1400" dirty="0" smtClean="0"/>
              <a:t> </a:t>
            </a:r>
          </a:p>
          <a:p>
            <a:r>
              <a:rPr lang="en-GB" sz="1400" dirty="0" smtClean="0"/>
              <a:t>powder</a:t>
            </a:r>
            <a:endParaRPr lang="en-GB" sz="1400" dirty="0"/>
          </a:p>
        </p:txBody>
      </p:sp>
      <p:sp>
        <p:nvSpPr>
          <p:cNvPr id="33" name="TextBox 32"/>
          <p:cNvSpPr txBox="1"/>
          <p:nvPr/>
        </p:nvSpPr>
        <p:spPr>
          <a:xfrm>
            <a:off x="1101692" y="2320746"/>
            <a:ext cx="94615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incense</a:t>
            </a:r>
            <a:endParaRPr lang="en-GB" sz="1400" dirty="0"/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16485" y="4934950"/>
            <a:ext cx="2515588" cy="1804834"/>
          </a:xfrm>
          <a:prstGeom prst="rect">
            <a:avLst/>
          </a:prstGeom>
        </p:spPr>
      </p:pic>
      <p:sp>
        <p:nvSpPr>
          <p:cNvPr id="35" name="TextBox 34"/>
          <p:cNvSpPr txBox="1"/>
          <p:nvPr/>
        </p:nvSpPr>
        <p:spPr>
          <a:xfrm>
            <a:off x="131669" y="3243273"/>
            <a:ext cx="291006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 smtClean="0"/>
              <a:t>River Ganges</a:t>
            </a:r>
          </a:p>
          <a:p>
            <a:r>
              <a:rPr lang="en-GB" sz="1400" dirty="0" smtClean="0"/>
              <a:t>Hindus from all over the  world can go on a pilgrimage to the river to cleanse their souls. Hindus believe that Ganga - the Goddess of the river came to earth to form the river.  Non Hindu tourists also visit the river.  </a:t>
            </a:r>
            <a:endParaRPr lang="en-GB" sz="1400" dirty="0"/>
          </a:p>
        </p:txBody>
      </p:sp>
      <p:sp>
        <p:nvSpPr>
          <p:cNvPr id="3" name="TextBox 2"/>
          <p:cNvSpPr txBox="1"/>
          <p:nvPr/>
        </p:nvSpPr>
        <p:spPr>
          <a:xfrm>
            <a:off x="6008775" y="5980447"/>
            <a:ext cx="13527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Brahma the creator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458429" y="4398927"/>
            <a:ext cx="793482" cy="145566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300154" y="5980447"/>
            <a:ext cx="124425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Vishnu the </a:t>
            </a:r>
          </a:p>
          <a:p>
            <a:r>
              <a:rPr lang="en-GB" dirty="0" smtClean="0"/>
              <a:t>preserver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8638881" y="5980447"/>
            <a:ext cx="108003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Shiva the</a:t>
            </a:r>
          </a:p>
          <a:p>
            <a:r>
              <a:rPr lang="en-GB" dirty="0" smtClean="0"/>
              <a:t>destroyer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3126210" y="4957232"/>
            <a:ext cx="12634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Other Gods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4280165" y="6385270"/>
            <a:ext cx="8899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Ganesh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5141458" y="6421271"/>
            <a:ext cx="9439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Lakshmi</a:t>
            </a:r>
            <a:endParaRPr lang="en-GB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3100260" y="5261195"/>
            <a:ext cx="930339" cy="1260816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176875" y="6488668"/>
            <a:ext cx="7782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Ganga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5237</TotalTime>
  <Words>243</Words>
  <Application>Microsoft Office PowerPoint</Application>
  <PresentationFormat>A4 Paper (210x297 mm)</PresentationFormat>
  <Paragraphs>44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Shirley Heath  Hinduism |  Year 3|Spring 1  - Hinduism and The River Ganges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Leanne Taylor</cp:lastModifiedBy>
  <cp:revision>108</cp:revision>
  <cp:lastPrinted>2017-10-30T10:21:12Z</cp:lastPrinted>
  <dcterms:created xsi:type="dcterms:W3CDTF">2017-10-15T20:56:30Z</dcterms:created>
  <dcterms:modified xsi:type="dcterms:W3CDTF">2022-12-12T10:16:36Z</dcterms:modified>
</cp:coreProperties>
</file>