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9" r:id="rId1"/>
  </p:sldMasterIdLst>
  <p:notesMasterIdLst>
    <p:notesMasterId r:id="rId3"/>
  </p:notesMasterIdLst>
  <p:sldIdLst>
    <p:sldId id="256" r:id="rId2"/>
  </p:sldIdLst>
  <p:sldSz cx="9906000" cy="6858000" type="A4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1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3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103" autoAdjust="0"/>
    <p:restoredTop sz="94627"/>
  </p:normalViewPr>
  <p:slideViewPr>
    <p:cSldViewPr snapToGrid="0" snapToObjects="1">
      <p:cViewPr varScale="1">
        <p:scale>
          <a:sx n="83" d="100"/>
          <a:sy n="83" d="100"/>
        </p:scale>
        <p:origin x="1459" y="86"/>
      </p:cViewPr>
      <p:guideLst>
        <p:guide orient="horz" pos="2160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5659" cy="498056"/>
          </a:xfrm>
          <a:prstGeom prst="rect">
            <a:avLst/>
          </a:prstGeom>
        </p:spPr>
        <p:txBody>
          <a:bodyPr vert="horz" lIns="91294" tIns="45647" rIns="91294" bIns="45647" numCol="1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294" tIns="45647" rIns="91294" bIns="45647" numCol="1" rtlCol="0"/>
          <a:lstStyle>
            <a:lvl1pPr algn="r">
              <a:defRPr sz="1200"/>
            </a:lvl1pPr>
          </a:lstStyle>
          <a:p>
            <a:fld id="{74DA69C8-F84C-2947-85D9-F4E475966ECC}" type="datetimeFigureOut">
              <a:rPr lang="en-US" smtClean="0"/>
              <a:t>4/26/2024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79488" y="1241425"/>
            <a:ext cx="4838700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294" tIns="45647" rIns="91294" bIns="45647" numCol="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5"/>
            <a:ext cx="5438140" cy="3908613"/>
          </a:xfrm>
          <a:prstGeom prst="rect">
            <a:avLst/>
          </a:prstGeom>
        </p:spPr>
        <p:txBody>
          <a:bodyPr vert="horz" lIns="91294" tIns="45647" rIns="91294" bIns="45647" numCol="1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1" y="9428585"/>
            <a:ext cx="2945659" cy="498055"/>
          </a:xfrm>
          <a:prstGeom prst="rect">
            <a:avLst/>
          </a:prstGeom>
        </p:spPr>
        <p:txBody>
          <a:bodyPr vert="horz" lIns="91294" tIns="45647" rIns="91294" bIns="45647" numCol="1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5"/>
            <a:ext cx="2945659" cy="498055"/>
          </a:xfrm>
          <a:prstGeom prst="rect">
            <a:avLst/>
          </a:prstGeom>
        </p:spPr>
        <p:txBody>
          <a:bodyPr vert="horz" lIns="91294" tIns="45647" rIns="91294" bIns="45647" numCol="1" rtlCol="0" anchor="b"/>
          <a:lstStyle>
            <a:lvl1pPr algn="r">
              <a:defRPr sz="1200"/>
            </a:lvl1pPr>
          </a:lstStyle>
          <a:p>
            <a:fld id="{90C8F01E-995B-8848-96E4-13733EB6AA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6843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numCol="1"/>
          <a:lstStyle/>
          <a:p>
            <a:fld id="{9C5789CE-836E-B042-843F-5605E41F5001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72839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numCol="1"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 numCol="1"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4/26/2024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4/26/2024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numCol="1"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 numCol="1"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4/26/2024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4/26/2024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4/26/2024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4/26/2024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4/26/2024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 numCol="1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4/26/2024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numCol="1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4/26/2024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4/26/2024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4/26/2024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7089A-8636-F64C-9D23-B4C3EC8D4BA5}" type="datetimeFigureOut">
              <a:rPr lang="en-US" smtClean="0"/>
              <a:t>4/26/2024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27629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06477" y="47193"/>
            <a:ext cx="8502568" cy="273090"/>
          </a:xfrm>
        </p:spPr>
        <p:txBody>
          <a:bodyPr numCol="1">
            <a:noAutofit/>
          </a:bodyPr>
          <a:lstStyle/>
          <a:p>
            <a:pPr algn="l"/>
            <a:r>
              <a:rPr lang="en-US" sz="1600" b="1" dirty="0" smtClean="0"/>
              <a:t>Shirley Heath </a:t>
            </a:r>
            <a:r>
              <a:rPr lang="en-US" sz="1800" b="1" dirty="0" smtClean="0"/>
              <a:t>	Being Me in My World|  Year  Five| Autumn 1    P.S.H.E. </a:t>
            </a:r>
            <a:endParaRPr lang="en-US" sz="1800" b="1" dirty="0"/>
          </a:p>
        </p:txBody>
      </p:sp>
      <p:cxnSp>
        <p:nvCxnSpPr>
          <p:cNvPr id="5" name="Straight Connector 4"/>
          <p:cNvCxnSpPr/>
          <p:nvPr/>
        </p:nvCxnSpPr>
        <p:spPr>
          <a:xfrm>
            <a:off x="0" y="320283"/>
            <a:ext cx="6162675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87A16600-9CE5-7D4D-9238-FE903140D7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4759557"/>
              </p:ext>
            </p:extLst>
          </p:nvPr>
        </p:nvGraphicFramePr>
        <p:xfrm>
          <a:off x="6394668" y="393235"/>
          <a:ext cx="3386641" cy="6378452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1326168">
                  <a:extLst>
                    <a:ext uri="{9D8B030D-6E8A-4147-A177-3AD203B41FA5}">
                      <a16:colId xmlns:a16="http://schemas.microsoft.com/office/drawing/2014/main" val="771789285"/>
                    </a:ext>
                  </a:extLst>
                </a:gridCol>
                <a:gridCol w="2060473">
                  <a:extLst>
                    <a:ext uri="{9D8B030D-6E8A-4147-A177-3AD203B41FA5}">
                      <a16:colId xmlns:a16="http://schemas.microsoft.com/office/drawing/2014/main" val="1444632793"/>
                    </a:ext>
                  </a:extLst>
                </a:gridCol>
              </a:tblGrid>
              <a:tr h="633015">
                <a:tc gridSpan="2"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Vocabulary</a:t>
                      </a:r>
                      <a:endParaRPr lang="en-US" sz="1800" dirty="0"/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06910169"/>
                  </a:ext>
                </a:extLst>
              </a:tr>
              <a:tr h="50847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 smtClean="0"/>
                        <a:t>British citizen</a:t>
                      </a:r>
                    </a:p>
                    <a:p>
                      <a:endParaRPr lang="en-GB" sz="14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 smtClean="0"/>
                        <a:t>If your parents were born in the UK, you are considered to be a British</a:t>
                      </a:r>
                      <a:r>
                        <a:rPr lang="en-GB" sz="1200" baseline="0" dirty="0" smtClean="0"/>
                        <a:t> citizen. </a:t>
                      </a:r>
                      <a:endParaRPr lang="en-GB" sz="12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401584818"/>
                  </a:ext>
                </a:extLst>
              </a:tr>
              <a:tr h="49810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 smtClean="0"/>
                        <a:t>consequences</a:t>
                      </a:r>
                    </a:p>
                    <a:p>
                      <a:endParaRPr lang="en-GB" sz="14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 smtClean="0"/>
                        <a:t>The result of something happening </a:t>
                      </a:r>
                      <a:r>
                        <a:rPr lang="en-GB" sz="1200" dirty="0" err="1" smtClean="0"/>
                        <a:t>eg</a:t>
                      </a:r>
                      <a:r>
                        <a:rPr lang="en-GB" sz="1200" dirty="0" smtClean="0"/>
                        <a:t> sanctions</a:t>
                      </a:r>
                      <a:endParaRPr lang="en-GB" sz="12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156438237"/>
                  </a:ext>
                </a:extLst>
              </a:tr>
              <a:tr h="49810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 smtClean="0"/>
                        <a:t>denied</a:t>
                      </a:r>
                    </a:p>
                    <a:p>
                      <a:endParaRPr lang="en-GB" sz="14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 smtClean="0"/>
                        <a:t>Not allowed to do something</a:t>
                      </a:r>
                      <a:endParaRPr lang="en-GB" sz="12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164236931"/>
                  </a:ext>
                </a:extLst>
              </a:tr>
              <a:tr h="50847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 smtClean="0"/>
                        <a:t>empathy</a:t>
                      </a:r>
                    </a:p>
                    <a:p>
                      <a:endParaRPr lang="en-GB" sz="14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 smtClean="0"/>
                        <a:t>To be able to understand someone else’s feelings and point of view</a:t>
                      </a:r>
                      <a:endParaRPr lang="en-GB" sz="12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15560882"/>
                  </a:ext>
                </a:extLst>
              </a:tr>
              <a:tr h="50126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 smtClean="0"/>
                        <a:t>goals</a:t>
                      </a:r>
                    </a:p>
                    <a:p>
                      <a:endParaRPr lang="en-GB" sz="14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 smtClean="0"/>
                        <a:t>An aim or target</a:t>
                      </a:r>
                      <a:endParaRPr lang="en-GB" sz="12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075142700"/>
                  </a:ext>
                </a:extLst>
              </a:tr>
              <a:tr h="395477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 smtClean="0"/>
                        <a:t>opportunities</a:t>
                      </a:r>
                    </a:p>
                    <a:p>
                      <a:endParaRPr lang="en-GB" sz="14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 smtClean="0"/>
                        <a:t>The chance to do something</a:t>
                      </a:r>
                      <a:endParaRPr lang="en-GB" sz="12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734594781"/>
                  </a:ext>
                </a:extLst>
              </a:tr>
              <a:tr h="67796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 smtClean="0"/>
                        <a:t>prejudice</a:t>
                      </a:r>
                    </a:p>
                    <a:p>
                      <a:endParaRPr lang="en-GB" sz="14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 smtClean="0"/>
                        <a:t>To have an opinion about something or someone before you do it or meet the person- not based on fact</a:t>
                      </a:r>
                      <a:endParaRPr lang="en-GB" sz="12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398772385"/>
                  </a:ext>
                </a:extLst>
              </a:tr>
              <a:tr h="49810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0" u="none" dirty="0" smtClean="0"/>
                        <a:t>refugees</a:t>
                      </a:r>
                      <a:endParaRPr lang="en-GB" sz="1400" dirty="0" smtClean="0"/>
                    </a:p>
                    <a:p>
                      <a:endParaRPr lang="en-GB" sz="14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0" u="none" dirty="0" smtClean="0"/>
                        <a:t>Are people escaping from conflict or persecution. </a:t>
                      </a:r>
                      <a:endParaRPr lang="en-GB" sz="12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32408064"/>
                  </a:ext>
                </a:extLst>
              </a:tr>
              <a:tr h="498108"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responsibilities</a:t>
                      </a:r>
                      <a:endParaRPr lang="en-GB" sz="14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Something you are required to do</a:t>
                      </a:r>
                      <a:endParaRPr lang="en-GB" sz="12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253600408"/>
                  </a:ext>
                </a:extLst>
              </a:tr>
              <a:tr h="498108"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rewards</a:t>
                      </a:r>
                      <a:endParaRPr lang="en-GB" sz="14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A thing given for praise- verbal or an</a:t>
                      </a:r>
                      <a:r>
                        <a:rPr lang="en-GB" sz="1200" baseline="0" dirty="0" smtClean="0"/>
                        <a:t> object </a:t>
                      </a:r>
                      <a:r>
                        <a:rPr lang="en-GB" sz="1200" baseline="0" dirty="0" err="1" smtClean="0"/>
                        <a:t>eg</a:t>
                      </a:r>
                      <a:r>
                        <a:rPr lang="en-GB" sz="1200" baseline="0" dirty="0" smtClean="0"/>
                        <a:t> sticker</a:t>
                      </a:r>
                      <a:endParaRPr lang="en-GB" sz="12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431194389"/>
                  </a:ext>
                </a:extLst>
              </a:tr>
              <a:tr h="49810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 smtClean="0"/>
                        <a:t>rights</a:t>
                      </a:r>
                    </a:p>
                    <a:p>
                      <a:endParaRPr lang="en-GB" sz="14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 smtClean="0"/>
                        <a:t>Things that every person should have</a:t>
                      </a:r>
                      <a:endParaRPr lang="en-GB" sz="12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075794675"/>
                  </a:ext>
                </a:extLst>
              </a:tr>
            </a:tbl>
          </a:graphicData>
        </a:graphic>
      </p:graphicFrame>
      <p:graphicFrame>
        <p:nvGraphicFramePr>
          <p:cNvPr id="12" name="Table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61124721"/>
              </p:ext>
            </p:extLst>
          </p:nvPr>
        </p:nvGraphicFramePr>
        <p:xfrm>
          <a:off x="123353" y="549576"/>
          <a:ext cx="2870098" cy="323279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7009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12308">
                <a:tc>
                  <a:txBody>
                    <a:bodyPr/>
                    <a:lstStyle/>
                    <a:p>
                      <a:pPr marL="0" marR="0" lvl="0" indent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 smtClean="0">
                          <a:latin typeface="Twinkl" panose="02000000000000000000" pitchFamily="2" charset="0"/>
                        </a:rPr>
                        <a:t>The Jigsaw Charter</a:t>
                      </a:r>
                      <a:endParaRPr lang="en-US" sz="1800" dirty="0">
                        <a:latin typeface="Twinkl" panose="02000000000000000000" pitchFamily="2" charset="0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1435">
                <a:tc>
                  <a:txBody>
                    <a:bodyPr/>
                    <a:lstStyle/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600" dirty="0" smtClean="0">
                          <a:latin typeface="Twinkl" panose="02000000000000000000" pitchFamily="2" charset="0"/>
                        </a:rPr>
                        <a:t>We take turns to speak</a:t>
                      </a:r>
                      <a:endParaRPr lang="en-GB" sz="1600" dirty="0">
                        <a:latin typeface="Twinkl" panose="02000000000000000000" pitchFamily="2" charset="0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29297">
                <a:tc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600" dirty="0" smtClean="0">
                          <a:latin typeface="Twinkl" panose="02000000000000000000" pitchFamily="2" charset="0"/>
                        </a:rPr>
                        <a:t>We use kind and positive words</a:t>
                      </a:r>
                      <a:endParaRPr lang="en-GB" sz="1600" dirty="0">
                        <a:latin typeface="Twinkl" panose="02000000000000000000" pitchFamily="2" charset="0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01626">
                <a:tc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600" dirty="0" smtClean="0">
                          <a:latin typeface="Twinkl" panose="02000000000000000000" pitchFamily="2" charset="0"/>
                        </a:rPr>
                        <a:t>We listen to each other</a:t>
                      </a:r>
                      <a:endParaRPr lang="en-GB" sz="1600" dirty="0">
                        <a:latin typeface="Twinkl" panose="02000000000000000000" pitchFamily="2" charset="0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01626">
                <a:tc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600" dirty="0" smtClean="0">
                          <a:latin typeface="Twinkl" panose="02000000000000000000" pitchFamily="2" charset="0"/>
                        </a:rPr>
                        <a:t>We have the right to pass</a:t>
                      </a:r>
                      <a:endParaRPr lang="en-GB" sz="1600" dirty="0">
                        <a:latin typeface="Twinkl" panose="02000000000000000000" pitchFamily="2" charset="0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00726">
                <a:tc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600" dirty="0" smtClean="0">
                          <a:latin typeface="Twinkl" panose="02000000000000000000" pitchFamily="2" charset="0"/>
                        </a:rPr>
                        <a:t>We only use names when giving compliments or making a positive comment</a:t>
                      </a:r>
                      <a:endParaRPr lang="en-GB" sz="1600" dirty="0">
                        <a:latin typeface="Twinkl" panose="02000000000000000000" pitchFamily="2" charset="0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29297">
                <a:tc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600" dirty="0" smtClean="0">
                          <a:latin typeface="Twinkl" panose="02000000000000000000" pitchFamily="2" charset="0"/>
                        </a:rPr>
                        <a:t>We respect each other’s privacy</a:t>
                      </a:r>
                      <a:endParaRPr lang="en-GB" sz="1600" dirty="0">
                        <a:latin typeface="Twinkl" panose="02000000000000000000" pitchFamily="2" charset="0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2332263478"/>
                  </a:ext>
                </a:extLst>
              </a:tr>
            </a:tbl>
          </a:graphicData>
        </a:graphic>
      </p:graphicFrame>
      <p:pic>
        <p:nvPicPr>
          <p:cNvPr id="14" name="Picture 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33978" y="3909668"/>
            <a:ext cx="2115317" cy="2690995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263" y="3909666"/>
            <a:ext cx="2074452" cy="2690995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225919" y="3909667"/>
            <a:ext cx="2167957" cy="2690995"/>
          </a:xfrm>
          <a:prstGeom prst="rect">
            <a:avLst/>
          </a:prstGeom>
        </p:spPr>
      </p:pic>
      <p:sp>
        <p:nvSpPr>
          <p:cNvPr id="19" name="Rectangle 18"/>
          <p:cNvSpPr/>
          <p:nvPr/>
        </p:nvSpPr>
        <p:spPr>
          <a:xfrm>
            <a:off x="748149" y="6446981"/>
            <a:ext cx="554182" cy="24604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Twinkl" panose="02000000000000000000" pitchFamily="2" charset="0"/>
            </a:endParaRPr>
          </a:p>
        </p:txBody>
      </p:sp>
      <p:graphicFrame>
        <p:nvGraphicFramePr>
          <p:cNvPr id="20" name="Table 1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52968355"/>
              </p:ext>
            </p:extLst>
          </p:nvPr>
        </p:nvGraphicFramePr>
        <p:xfrm>
          <a:off x="3191636" y="549576"/>
          <a:ext cx="3050020" cy="1483360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3050020">
                  <a:extLst>
                    <a:ext uri="{9D8B030D-6E8A-4147-A177-3AD203B41FA5}">
                      <a16:colId xmlns:a16="http://schemas.microsoft.com/office/drawing/2014/main" val="375097437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Twinkl" panose="02000000000000000000" pitchFamily="2" charset="0"/>
                        </a:rPr>
                        <a:t>Finding you</a:t>
                      </a:r>
                      <a:r>
                        <a:rPr lang="en-GB" baseline="0" dirty="0" smtClean="0">
                          <a:latin typeface="Twinkl" panose="02000000000000000000" pitchFamily="2" charset="0"/>
                        </a:rPr>
                        <a:t>r Superpower</a:t>
                      </a:r>
                      <a:endParaRPr lang="en-GB" dirty="0">
                        <a:latin typeface="Twinkl" panose="02000000000000000000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7221712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Twinkl" panose="02000000000000000000" pitchFamily="2" charset="0"/>
                        </a:rPr>
                        <a:t>I am confident</a:t>
                      </a:r>
                      <a:endParaRPr lang="en-GB" dirty="0">
                        <a:latin typeface="Twinkl" panose="02000000000000000000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1189763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Twinkl" panose="02000000000000000000" pitchFamily="2" charset="0"/>
                        </a:rPr>
                        <a:t>I am unique</a:t>
                      </a:r>
                      <a:endParaRPr lang="en-GB" dirty="0">
                        <a:latin typeface="Twinkl" panose="02000000000000000000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983484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Twinkl" panose="02000000000000000000" pitchFamily="2" charset="0"/>
                        </a:rPr>
                        <a:t>I have superpowers</a:t>
                      </a:r>
                      <a:endParaRPr lang="en-GB" dirty="0">
                        <a:latin typeface="Twinkl" panose="02000000000000000000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57931829"/>
                  </a:ext>
                </a:extLst>
              </a:tr>
            </a:tbl>
          </a:graphicData>
        </a:graphic>
      </p:graphicFrame>
      <p:pic>
        <p:nvPicPr>
          <p:cNvPr id="21" name="Picture 20"/>
          <p:cNvPicPr>
            <a:picLocks noChangeAspect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5807386" y="933559"/>
            <a:ext cx="434270" cy="853302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191636" y="2159942"/>
            <a:ext cx="3050020" cy="16872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08953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5113</TotalTime>
  <Words>186</Words>
  <Application>Microsoft Office PowerPoint</Application>
  <PresentationFormat>A4 Paper (210x297 mm)</PresentationFormat>
  <Paragraphs>36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Twinkl</vt:lpstr>
      <vt:lpstr>Office Theme</vt:lpstr>
      <vt:lpstr>Shirley Heath  Being Me in My World|  Year  Five| Autumn 1    P.S.H.E.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Jill Murphy | Year One | Autumn 2</dc:title>
  <dc:creator>Jon Brunskill</dc:creator>
  <cp:lastModifiedBy>Eleanor Knight</cp:lastModifiedBy>
  <cp:revision>117</cp:revision>
  <cp:lastPrinted>2022-04-26T12:49:47Z</cp:lastPrinted>
  <dcterms:created xsi:type="dcterms:W3CDTF">2017-10-15T20:56:30Z</dcterms:created>
  <dcterms:modified xsi:type="dcterms:W3CDTF">2024-04-26T13:27:01Z</dcterms:modified>
</cp:coreProperties>
</file>