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4" autoAdjust="0"/>
    <p:restoredTop sz="94627"/>
  </p:normalViewPr>
  <p:slideViewPr>
    <p:cSldViewPr snapToGrid="0" snapToObjects="1">
      <p:cViewPr varScale="1">
        <p:scale>
          <a:sx n="79" d="100"/>
          <a:sy n="79" d="100"/>
        </p:scale>
        <p:origin x="1680"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10/13/2022</a:t>
            </a:fld>
            <a:endParaRPr lang="en-US" dirty="0"/>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dirty="0"/>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dirty="0"/>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8" name="Footer Placeholder 7"/>
          <p:cNvSpPr>
            <a:spLocks noGrp="1"/>
          </p:cNvSpPr>
          <p:nvPr>
            <p:ph type="ftr" sz="quarter" idx="11"/>
          </p:nvPr>
        </p:nvSpPr>
        <p:spPr/>
        <p:txBody>
          <a:bodyPr numCol="1"/>
          <a:lstStyle/>
          <a:p>
            <a:endParaRPr lang="en-US" dirty="0"/>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4" name="Footer Placeholder 3"/>
          <p:cNvSpPr>
            <a:spLocks noGrp="1"/>
          </p:cNvSpPr>
          <p:nvPr>
            <p:ph type="ftr" sz="quarter" idx="11"/>
          </p:nvPr>
        </p:nvSpPr>
        <p:spPr/>
        <p:txBody>
          <a:bodyPr numCol="1"/>
          <a:lstStyle/>
          <a:p>
            <a:endParaRPr lang="en-US" dirty="0"/>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3" name="Footer Placeholder 2"/>
          <p:cNvSpPr>
            <a:spLocks noGrp="1"/>
          </p:cNvSpPr>
          <p:nvPr>
            <p:ph type="ftr" sz="quarter" idx="11"/>
          </p:nvPr>
        </p:nvSpPr>
        <p:spPr/>
        <p:txBody>
          <a:bodyPr numCol="1"/>
          <a:lstStyle/>
          <a:p>
            <a:endParaRPr lang="en-US" dirty="0"/>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10/13/2022</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dirty="0"/>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79092"/>
            <a:ext cx="8747024" cy="273090"/>
          </a:xfrm>
        </p:spPr>
        <p:txBody>
          <a:bodyPr numCol="1">
            <a:noAutofit/>
          </a:bodyPr>
          <a:lstStyle/>
          <a:p>
            <a:pPr algn="l"/>
            <a:r>
              <a:rPr lang="en-US" sz="1600" b="1" dirty="0" smtClean="0">
                <a:latin typeface="Century Gothic" panose="020B0502020202020204" pitchFamily="34" charset="0"/>
              </a:rPr>
              <a:t>Shirley Heath </a:t>
            </a:r>
            <a:r>
              <a:rPr lang="en-US" sz="1800" b="1" dirty="0" smtClean="0">
                <a:latin typeface="Century Gothic" panose="020B0502020202020204" pitchFamily="34" charset="0"/>
              </a:rPr>
              <a:t>	Christmas at St. James’ Church   | Year 3 | </a:t>
            </a:r>
            <a:r>
              <a:rPr lang="en-US" sz="1800" b="1" dirty="0">
                <a:latin typeface="Century Gothic" panose="020B0502020202020204" pitchFamily="34" charset="0"/>
              </a:rPr>
              <a:t>Term</a:t>
            </a:r>
            <a:r>
              <a:rPr lang="en-US" sz="1800" b="1" dirty="0" smtClean="0">
                <a:latin typeface="Century Gothic" panose="020B0502020202020204" pitchFamily="34" charset="0"/>
              </a:rPr>
              <a:t>:  Autumn </a:t>
            </a:r>
            <a:r>
              <a:rPr lang="en-US" sz="1800" b="1" dirty="0">
                <a:latin typeface="Century Gothic" panose="020B0502020202020204" pitchFamily="34" charset="0"/>
              </a:rPr>
              <a:t>2</a:t>
            </a: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63236011"/>
              </p:ext>
            </p:extLst>
          </p:nvPr>
        </p:nvGraphicFramePr>
        <p:xfrm>
          <a:off x="5268554" y="419725"/>
          <a:ext cx="4485911" cy="2295528"/>
        </p:xfrm>
        <a:graphic>
          <a:graphicData uri="http://schemas.openxmlformats.org/drawingml/2006/table">
            <a:tbl>
              <a:tblPr firstRow="1" bandRow="1">
                <a:tableStyleId>{5C22544A-7EE6-4342-B048-85BDC9FD1C3A}</a:tableStyleId>
              </a:tblPr>
              <a:tblGrid>
                <a:gridCol w="325573">
                  <a:extLst>
                    <a:ext uri="{9D8B030D-6E8A-4147-A177-3AD203B41FA5}">
                      <a16:colId xmlns:a16="http://schemas.microsoft.com/office/drawing/2014/main" val="2589909561"/>
                    </a:ext>
                  </a:extLst>
                </a:gridCol>
                <a:gridCol w="1016970">
                  <a:extLst>
                    <a:ext uri="{9D8B030D-6E8A-4147-A177-3AD203B41FA5}">
                      <a16:colId xmlns:a16="http://schemas.microsoft.com/office/drawing/2014/main" val="771789285"/>
                    </a:ext>
                  </a:extLst>
                </a:gridCol>
                <a:gridCol w="3143368">
                  <a:extLst>
                    <a:ext uri="{9D8B030D-6E8A-4147-A177-3AD203B41FA5}">
                      <a16:colId xmlns:a16="http://schemas.microsoft.com/office/drawing/2014/main" val="1444632793"/>
                    </a:ext>
                  </a:extLst>
                </a:gridCol>
              </a:tblGrid>
              <a:tr h="285666">
                <a:tc gridSpan="3">
                  <a:txBody>
                    <a:bodyPr/>
                    <a:lstStyle/>
                    <a:p>
                      <a:pPr algn="ctr"/>
                      <a:r>
                        <a:rPr lang="en-US" sz="1600" dirty="0" smtClean="0">
                          <a:latin typeface="Century Gothic" panose="020B0502020202020204" pitchFamily="34" charset="0"/>
                        </a:rPr>
                        <a:t>Vocabulary</a:t>
                      </a:r>
                      <a:endParaRPr lang="en-US" sz="1600" dirty="0">
                        <a:latin typeface="Century Gothic" panose="020B0502020202020204" pitchFamily="34" charset="0"/>
                      </a:endParaRPr>
                    </a:p>
                  </a:txBody>
                  <a:tcPr marL="74295" marR="74295" marT="37148" marB="37148"/>
                </a:tc>
                <a:tc hMerge="1">
                  <a:txBody>
                    <a:bodyPr/>
                    <a:lstStyle/>
                    <a:p>
                      <a:pPr algn="ctr"/>
                      <a:endParaRPr lang="en-US" sz="16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229392">
                <a:tc>
                  <a:txBody>
                    <a:bodyPr/>
                    <a:lstStyle/>
                    <a:p>
                      <a:pPr algn="just"/>
                      <a:r>
                        <a:rPr lang="en-GB" sz="1200" dirty="0" smtClean="0">
                          <a:latin typeface="Century Gothic" panose="020B0502020202020204" pitchFamily="34" charset="0"/>
                        </a:rPr>
                        <a:t>1.</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PULSE</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The</a:t>
                      </a:r>
                      <a:r>
                        <a:rPr lang="en-GB" sz="1200" baseline="0" dirty="0" smtClean="0">
                          <a:latin typeface="Century Gothic" panose="020B0502020202020204" pitchFamily="34" charset="0"/>
                        </a:rPr>
                        <a:t> heart beat that runs throughout a piece of music.</a:t>
                      </a:r>
                      <a:endParaRPr lang="en-GB" sz="1200" dirty="0">
                        <a:latin typeface="Century Gothic" panose="020B0502020202020204" pitchFamily="34" charset="0"/>
                      </a:endParaRPr>
                    </a:p>
                  </a:txBody>
                  <a:tcPr marL="68580" marR="68580" marT="0" marB="0" anchor="ctr"/>
                </a:tc>
                <a:extLst>
                  <a:ext uri="{0D108BD9-81ED-4DB2-BD59-A6C34878D82A}">
                    <a16:rowId xmlns:a16="http://schemas.microsoft.com/office/drawing/2014/main" val="3401584818"/>
                  </a:ext>
                </a:extLst>
              </a:tr>
              <a:tr h="229392">
                <a:tc>
                  <a:txBody>
                    <a:bodyPr/>
                    <a:lstStyle/>
                    <a:p>
                      <a:r>
                        <a:rPr lang="en-GB" sz="1200" kern="1200" dirty="0" smtClean="0">
                          <a:effectLst/>
                          <a:latin typeface="Century Gothic" panose="020B0502020202020204" pitchFamily="34" charset="0"/>
                        </a:rPr>
                        <a:t>2.</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RHYTHM</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Syllables from lyrics, singing long and short notes.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2075142700"/>
                  </a:ext>
                </a:extLst>
              </a:tr>
              <a:tr h="229392">
                <a:tc>
                  <a:txBody>
                    <a:bodyPr/>
                    <a:lstStyle/>
                    <a:p>
                      <a:r>
                        <a:rPr lang="en-GB" sz="1200" kern="1200" dirty="0" smtClean="0">
                          <a:effectLst/>
                          <a:latin typeface="Century Gothic" panose="020B0502020202020204" pitchFamily="34" charset="0"/>
                        </a:rPr>
                        <a:t>3.</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PITCH</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Melody which consists of singing high and low.</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3734594781"/>
                  </a:ext>
                </a:extLst>
              </a:tr>
              <a:tr h="229392">
                <a:tc>
                  <a:txBody>
                    <a:bodyPr/>
                    <a:lstStyle/>
                    <a:p>
                      <a:r>
                        <a:rPr lang="en-GB" sz="1200" kern="1200" dirty="0" smtClean="0">
                          <a:effectLst/>
                          <a:latin typeface="Century Gothic" panose="020B0502020202020204" pitchFamily="34" charset="0"/>
                        </a:rPr>
                        <a:t>4.</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TEMPO</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The speed of a</a:t>
                      </a:r>
                      <a:r>
                        <a:rPr lang="en-GB" sz="1200" kern="1200" baseline="0" dirty="0" smtClean="0">
                          <a:effectLst/>
                          <a:latin typeface="Century Gothic" panose="020B0502020202020204" pitchFamily="34" charset="0"/>
                        </a:rPr>
                        <a:t> song (how fast or slow it is).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398772385"/>
                  </a:ext>
                </a:extLst>
              </a:tr>
              <a:tr h="229392">
                <a:tc>
                  <a:txBody>
                    <a:bodyPr/>
                    <a:lstStyle/>
                    <a:p>
                      <a:r>
                        <a:rPr lang="en-GB" sz="1200" kern="1200" dirty="0" smtClean="0">
                          <a:effectLst/>
                          <a:latin typeface="Century Gothic" panose="020B0502020202020204" pitchFamily="34" charset="0"/>
                        </a:rPr>
                        <a:t>5.</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SOLFA</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Pitch</a:t>
                      </a:r>
                      <a:r>
                        <a:rPr lang="en-GB" sz="1200" kern="1200" baseline="0" dirty="0" smtClean="0">
                          <a:effectLst/>
                          <a:latin typeface="Century Gothic" panose="020B0502020202020204" pitchFamily="34" charset="0"/>
                        </a:rPr>
                        <a:t> names such as Do, Re, Me, Fa, So.</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586741868"/>
                  </a:ext>
                </a:extLst>
              </a:tr>
              <a:tr h="229392">
                <a:tc>
                  <a:txBody>
                    <a:bodyPr/>
                    <a:lstStyle/>
                    <a:p>
                      <a:r>
                        <a:rPr lang="en-GB" sz="1200" kern="1200" dirty="0" smtClean="0">
                          <a:effectLst/>
                          <a:latin typeface="Century Gothic" panose="020B0502020202020204" pitchFamily="34" charset="0"/>
                        </a:rPr>
                        <a:t>6.</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DYNAMICS</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Volume of the voice.</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55668235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987778563"/>
              </p:ext>
            </p:extLst>
          </p:nvPr>
        </p:nvGraphicFramePr>
        <p:xfrm>
          <a:off x="67282" y="419725"/>
          <a:ext cx="5132165" cy="6311815"/>
        </p:xfrm>
        <a:graphic>
          <a:graphicData uri="http://schemas.openxmlformats.org/drawingml/2006/table">
            <a:tbl>
              <a:tblPr firstRow="1" bandRow="1">
                <a:tableStyleId>{21E4AEA4-8DFA-4A89-87EB-49C32662AFE0}</a:tableStyleId>
              </a:tblPr>
              <a:tblGrid>
                <a:gridCol w="5132165">
                  <a:extLst>
                    <a:ext uri="{9D8B030D-6E8A-4147-A177-3AD203B41FA5}">
                      <a16:colId xmlns:a16="http://schemas.microsoft.com/office/drawing/2014/main" val="2939363129"/>
                    </a:ext>
                  </a:extLst>
                </a:gridCol>
              </a:tblGrid>
              <a:tr h="349007">
                <a:tc>
                  <a:txBody>
                    <a:bodyPr/>
                    <a:lstStyle/>
                    <a:p>
                      <a:pPr algn="ctr"/>
                      <a:r>
                        <a:rPr lang="en-GB" sz="1600" dirty="0" smtClean="0">
                          <a:latin typeface="Century Gothic" panose="020B0502020202020204" pitchFamily="34" charset="0"/>
                        </a:rPr>
                        <a:t>Engage the Body</a:t>
                      </a:r>
                      <a:endParaRPr lang="en-GB" sz="1600" dirty="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5962808">
                <a:tc>
                  <a:txBody>
                    <a:bodyPr/>
                    <a:lstStyle/>
                    <a:p>
                      <a:pPr marL="0" indent="0" algn="just" fontAlgn="base">
                        <a:buFont typeface="Arial" panose="020B0604020202020204" pitchFamily="34" charset="0"/>
                        <a:buNone/>
                      </a:pPr>
                      <a:r>
                        <a:rPr lang="en-US" sz="1200" u="sng" dirty="0" smtClean="0">
                          <a:latin typeface="Century Gothic" panose="020B0502020202020204" pitchFamily="34" charset="0"/>
                        </a:rPr>
                        <a:t>Posture</a:t>
                      </a:r>
                    </a:p>
                    <a:p>
                      <a:pPr marL="0" indent="0" algn="just" fontAlgn="base">
                        <a:buFont typeface="Arial" panose="020B0604020202020204" pitchFamily="34" charset="0"/>
                        <a:buNone/>
                      </a:pPr>
                      <a:r>
                        <a:rPr lang="en-US" sz="1200" dirty="0" smtClean="0">
                          <a:latin typeface="Century Gothic" panose="020B0502020202020204" pitchFamily="34" charset="0"/>
                        </a:rPr>
                        <a:t>Be aware of my posture</a:t>
                      </a:r>
                      <a:r>
                        <a:rPr lang="en-US" sz="1200" baseline="0" dirty="0" smtClean="0">
                          <a:latin typeface="Century Gothic" panose="020B0502020202020204" pitchFamily="34" charset="0"/>
                        </a:rPr>
                        <a:t> – STAND TALL. </a:t>
                      </a:r>
                    </a:p>
                    <a:p>
                      <a:pPr marL="0" indent="0" algn="just" fontAlgn="base">
                        <a:buFont typeface="Arial" panose="020B0604020202020204" pitchFamily="34" charset="0"/>
                        <a:buNone/>
                      </a:pPr>
                      <a:endParaRPr lang="en-US" sz="1200" u="sng" baseline="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Ahhhh…. Relax! </a:t>
                      </a:r>
                    </a:p>
                    <a:p>
                      <a:pPr marL="0" indent="0" algn="just" fontAlgn="base">
                        <a:buFont typeface="Arial" panose="020B0604020202020204" pitchFamily="34" charset="0"/>
                        <a:buNone/>
                      </a:pPr>
                      <a:r>
                        <a:rPr lang="en-US" sz="1200" dirty="0" smtClean="0">
                          <a:latin typeface="Century Gothic" panose="020B0502020202020204" pitchFamily="34" charset="0"/>
                        </a:rPr>
                        <a:t>Singers can feel tension in their shoulders and neck which does not help the body produce a good sound.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Scrunch up the shoulders towards the ears and release.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Gently roll shoulders in big circles.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Stretching is a good way to move the rib cage and muscles at the side. Reaching both arms in to the air above your head and down again will achieve this movement. </a:t>
                      </a:r>
                    </a:p>
                    <a:p>
                      <a:pPr marL="171450" indent="-171450" algn="just" fontAlgn="base">
                        <a:buFont typeface="Arial" panose="020B0604020202020204" pitchFamily="34" charset="0"/>
                        <a:buChar char="•"/>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Breathing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have an awareness on how to maximise breathing whilst singing.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think about controlling our airflow - little breath may mean less power and life in sustaining our notes. Too much air rushing out will result in a loss of control and life in our notes.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Talking a breath before singing a note should not take place as a big gasp, but a breath that uses the bottom of our lungs, the side of our ribcage and round our back. Imagining there is an inflatable tyre ring round our body or filling with air from the bottom up may help with this. </a:t>
                      </a:r>
                    </a:p>
                    <a:p>
                      <a:pPr marL="0" indent="0" algn="just" fontAlgn="base">
                        <a:buFont typeface="Arial" panose="020B0604020202020204" pitchFamily="34" charset="0"/>
                        <a:buNone/>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The face</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Pull as many funny faces as you can, screwing up the muscles and opening up to a wider expression.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Focus on the mouth. Chewing imaginary chewing gum and poking your tongue out to wiggle it around also moves the jaw and tongue around in the right places.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The most important thing is…. Don’t worry about what you look like. The more ridiculous, the better!</a:t>
                      </a:r>
                    </a:p>
                  </a:txBody>
                  <a:tcPr/>
                </a:tc>
                <a:extLst>
                  <a:ext uri="{0D108BD9-81ED-4DB2-BD59-A6C34878D82A}">
                    <a16:rowId xmlns:a16="http://schemas.microsoft.com/office/drawing/2014/main" val="3109266348"/>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508449121"/>
              </p:ext>
            </p:extLst>
          </p:nvPr>
        </p:nvGraphicFramePr>
        <p:xfrm>
          <a:off x="5268555" y="2782796"/>
          <a:ext cx="2754185" cy="3962400"/>
        </p:xfrm>
        <a:graphic>
          <a:graphicData uri="http://schemas.openxmlformats.org/drawingml/2006/table">
            <a:tbl>
              <a:tblPr firstRow="1" bandRow="1">
                <a:tableStyleId>{93296810-A885-4BE3-A3E7-6D5BEEA58F35}</a:tableStyleId>
              </a:tblPr>
              <a:tblGrid>
                <a:gridCol w="2754185">
                  <a:extLst>
                    <a:ext uri="{9D8B030D-6E8A-4147-A177-3AD203B41FA5}">
                      <a16:colId xmlns:a16="http://schemas.microsoft.com/office/drawing/2014/main" val="2939363129"/>
                    </a:ext>
                  </a:extLst>
                </a:gridCol>
              </a:tblGrid>
              <a:tr h="52415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cs typeface="+mn-cs"/>
                        </a:rPr>
                        <a:t>Iconic</a:t>
                      </a:r>
                      <a:r>
                        <a:rPr lang="en-GB" sz="1600" baseline="0" dirty="0" smtClean="0">
                          <a:latin typeface="Century Gothic" panose="020B0502020202020204" pitchFamily="34" charset="0"/>
                          <a:cs typeface="+mn-cs"/>
                        </a:rPr>
                        <a:t> Singer –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aseline="0" dirty="0" smtClean="0">
                          <a:latin typeface="Century Gothic" panose="020B0502020202020204" pitchFamily="34" charset="0"/>
                          <a:cs typeface="+mn-cs"/>
                        </a:rPr>
                        <a:t>Arethra Franklin</a:t>
                      </a:r>
                      <a:endParaRPr lang="en-GB" sz="1600" dirty="0" smtClean="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780046">
                <a:tc>
                  <a:txBody>
                    <a:bodyPr/>
                    <a:lstStyle/>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The power, the musicality, the feeling! These are the reasons why Aretha will forever be the “Queen of Soul.” Though many have tried to be her, there is just no topping the sassy original. No wonder she’s considered one of the best singers of all time.</a:t>
                      </a:r>
                    </a:p>
                    <a:p>
                      <a:pPr marL="0" indent="0" algn="just" fontAlgn="base">
                        <a:buFont typeface="Arial" panose="020B0604020202020204" pitchFamily="34" charset="0"/>
                        <a:buNone/>
                      </a:pPr>
                      <a:endParaRPr lang="en-US" sz="1200" b="0" i="0" kern="1200" dirty="0" smtClean="0">
                        <a:solidFill>
                          <a:schemeClr val="dk1"/>
                        </a:solidFill>
                        <a:effectLst/>
                        <a:latin typeface="Century Gothic" panose="020B0502020202020204" pitchFamily="34" charset="0"/>
                        <a:ea typeface="+mn-ea"/>
                        <a:cs typeface="+mn-cs"/>
                      </a:endParaRPr>
                    </a:p>
                    <a:p>
                      <a:pPr marL="0" indent="0" algn="just" fontAlgn="base">
                        <a:buFont typeface="Arial" panose="020B0604020202020204" pitchFamily="34" charset="0"/>
                        <a:buNone/>
                      </a:pPr>
                      <a:r>
                        <a:rPr lang="en-GB" sz="1200" b="0" i="0" kern="1200" dirty="0" smtClean="0">
                          <a:solidFill>
                            <a:schemeClr val="dk1"/>
                          </a:solidFill>
                          <a:effectLst/>
                          <a:latin typeface="Century Gothic" panose="020B0502020202020204" pitchFamily="34" charset="0"/>
                          <a:ea typeface="+mn-ea"/>
                          <a:cs typeface="+mn-cs"/>
                        </a:rPr>
                        <a:t>Aretha</a:t>
                      </a:r>
                      <a:r>
                        <a:rPr lang="en-GB" sz="1200" b="0" i="0" kern="1200" baseline="0" dirty="0" smtClean="0">
                          <a:solidFill>
                            <a:schemeClr val="dk1"/>
                          </a:solidFill>
                          <a:effectLst/>
                          <a:latin typeface="Century Gothic" panose="020B0502020202020204" pitchFamily="34" charset="0"/>
                          <a:ea typeface="+mn-ea"/>
                          <a:cs typeface="+mn-cs"/>
                        </a:rPr>
                        <a:t> </a:t>
                      </a:r>
                      <a:r>
                        <a:rPr lang="en-GB" sz="1200" b="0" i="0" kern="1200" dirty="0" smtClean="0">
                          <a:solidFill>
                            <a:schemeClr val="dk1"/>
                          </a:solidFill>
                          <a:effectLst/>
                          <a:latin typeface="Century Gothic" panose="020B0502020202020204" pitchFamily="34" charset="0"/>
                          <a:ea typeface="+mn-ea"/>
                          <a:cs typeface="+mn-cs"/>
                        </a:rPr>
                        <a:t>Franklin was born</a:t>
                      </a:r>
                      <a:r>
                        <a:rPr lang="en-GB" sz="1200" b="0" i="0" kern="1200" baseline="0" dirty="0" smtClean="0">
                          <a:solidFill>
                            <a:schemeClr val="dk1"/>
                          </a:solidFill>
                          <a:effectLst/>
                          <a:latin typeface="Century Gothic" panose="020B0502020202020204" pitchFamily="34" charset="0"/>
                          <a:ea typeface="+mn-ea"/>
                          <a:cs typeface="+mn-cs"/>
                        </a:rPr>
                        <a:t> on 25</a:t>
                      </a:r>
                      <a:r>
                        <a:rPr lang="en-GB" sz="1200" b="0" i="0" kern="1200" baseline="30000" dirty="0" smtClean="0">
                          <a:solidFill>
                            <a:schemeClr val="dk1"/>
                          </a:solidFill>
                          <a:effectLst/>
                          <a:latin typeface="Century Gothic" panose="020B0502020202020204" pitchFamily="34" charset="0"/>
                          <a:ea typeface="+mn-ea"/>
                          <a:cs typeface="+mn-cs"/>
                        </a:rPr>
                        <a:t>th</a:t>
                      </a:r>
                      <a:r>
                        <a:rPr lang="en-GB" sz="1200" b="0" i="0" kern="1200" baseline="0" dirty="0" smtClean="0">
                          <a:solidFill>
                            <a:schemeClr val="dk1"/>
                          </a:solidFill>
                          <a:effectLst/>
                          <a:latin typeface="Century Gothic" panose="020B0502020202020204" pitchFamily="34" charset="0"/>
                          <a:ea typeface="+mn-ea"/>
                          <a:cs typeface="+mn-cs"/>
                        </a:rPr>
                        <a:t> </a:t>
                      </a:r>
                      <a:r>
                        <a:rPr lang="en-GB" sz="1200" b="0" i="0" kern="1200" dirty="0" smtClean="0">
                          <a:solidFill>
                            <a:schemeClr val="dk1"/>
                          </a:solidFill>
                          <a:effectLst/>
                          <a:latin typeface="Century Gothic" panose="020B0502020202020204" pitchFamily="34" charset="0"/>
                          <a:ea typeface="+mn-ea"/>
                          <a:cs typeface="+mn-cs"/>
                        </a:rPr>
                        <a:t>March 1942  and died on 16</a:t>
                      </a:r>
                      <a:r>
                        <a:rPr lang="en-GB" sz="1200" b="0" i="0" kern="1200" baseline="30000" dirty="0" smtClean="0">
                          <a:solidFill>
                            <a:schemeClr val="dk1"/>
                          </a:solidFill>
                          <a:effectLst/>
                          <a:latin typeface="Century Gothic" panose="020B0502020202020204" pitchFamily="34" charset="0"/>
                          <a:ea typeface="+mn-ea"/>
                          <a:cs typeface="+mn-cs"/>
                        </a:rPr>
                        <a:t>th</a:t>
                      </a:r>
                      <a:r>
                        <a:rPr lang="en-GB" sz="1200" b="0" i="0" kern="1200" dirty="0" smtClean="0">
                          <a:solidFill>
                            <a:schemeClr val="dk1"/>
                          </a:solidFill>
                          <a:effectLst/>
                          <a:latin typeface="Century Gothic" panose="020B0502020202020204" pitchFamily="34" charset="0"/>
                          <a:ea typeface="+mn-ea"/>
                          <a:cs typeface="+mn-cs"/>
                        </a:rPr>
                        <a:t> August 2018.</a:t>
                      </a:r>
                      <a:r>
                        <a:rPr lang="en-GB" sz="1200" b="0" i="0" kern="1200" baseline="0" dirty="0" smtClean="0">
                          <a:solidFill>
                            <a:schemeClr val="dk1"/>
                          </a:solidFill>
                          <a:effectLst/>
                          <a:latin typeface="Century Gothic" panose="020B0502020202020204" pitchFamily="34" charset="0"/>
                          <a:ea typeface="+mn-ea"/>
                          <a:cs typeface="+mn-cs"/>
                        </a:rPr>
                        <a:t>  She</a:t>
                      </a:r>
                      <a:r>
                        <a:rPr lang="en-GB" sz="1200" b="0" i="0" kern="1200" dirty="0" smtClean="0">
                          <a:solidFill>
                            <a:schemeClr val="dk1"/>
                          </a:solidFill>
                          <a:effectLst/>
                          <a:latin typeface="Century Gothic" panose="020B0502020202020204" pitchFamily="34" charset="0"/>
                          <a:ea typeface="+mn-ea"/>
                          <a:cs typeface="+mn-cs"/>
                        </a:rPr>
                        <a:t> was an American singer, songwriter</a:t>
                      </a:r>
                      <a:r>
                        <a:rPr lang="en-GB" sz="1200" b="0" i="0" kern="1200" baseline="0" dirty="0" smtClean="0">
                          <a:solidFill>
                            <a:schemeClr val="dk1"/>
                          </a:solidFill>
                          <a:effectLst/>
                          <a:latin typeface="Century Gothic" panose="020B0502020202020204" pitchFamily="34" charset="0"/>
                          <a:ea typeface="+mn-ea"/>
                          <a:cs typeface="+mn-cs"/>
                        </a:rPr>
                        <a:t> and </a:t>
                      </a:r>
                      <a:r>
                        <a:rPr lang="en-GB" sz="1200" b="0" i="0" kern="1200" dirty="0" smtClean="0">
                          <a:solidFill>
                            <a:schemeClr val="dk1"/>
                          </a:solidFill>
                          <a:effectLst/>
                          <a:latin typeface="Century Gothic" panose="020B0502020202020204" pitchFamily="34" charset="0"/>
                          <a:ea typeface="+mn-ea"/>
                          <a:cs typeface="+mn-cs"/>
                        </a:rPr>
                        <a:t>pianist. Franklin began her career as a child singing gospel at New Bethel Baptist Church</a:t>
                      </a:r>
                      <a:r>
                        <a:rPr lang="en-GB" sz="1200" b="0" i="0" kern="1200" baseline="0" dirty="0" smtClean="0">
                          <a:solidFill>
                            <a:schemeClr val="dk1"/>
                          </a:solidFill>
                          <a:effectLst/>
                          <a:latin typeface="Century Gothic" panose="020B0502020202020204" pitchFamily="34" charset="0"/>
                          <a:ea typeface="+mn-ea"/>
                          <a:cs typeface="+mn-cs"/>
                        </a:rPr>
                        <a:t> </a:t>
                      </a:r>
                      <a:r>
                        <a:rPr lang="en-GB" sz="1200" b="0" i="0" kern="1200" dirty="0" smtClean="0">
                          <a:solidFill>
                            <a:schemeClr val="tx1"/>
                          </a:solidFill>
                          <a:effectLst/>
                          <a:latin typeface="Century Gothic" panose="020B0502020202020204" pitchFamily="34" charset="0"/>
                          <a:ea typeface="+mn-ea"/>
                          <a:cs typeface="+mn-cs"/>
                        </a:rPr>
                        <a:t>in Detroit</a:t>
                      </a:r>
                      <a:r>
                        <a:rPr lang="en-GB" sz="1200" b="0" i="0" kern="1200" baseline="0" dirty="0" smtClean="0">
                          <a:solidFill>
                            <a:schemeClr val="tx1"/>
                          </a:solidFill>
                          <a:effectLst/>
                          <a:latin typeface="Century Gothic" panose="020B0502020202020204" pitchFamily="34" charset="0"/>
                          <a:ea typeface="+mn-ea"/>
                          <a:cs typeface="+mn-cs"/>
                        </a:rPr>
                        <a:t>, Michigan,</a:t>
                      </a:r>
                      <a:r>
                        <a:rPr lang="en-GB" sz="1200" b="0" i="0" kern="1200" dirty="0" smtClean="0">
                          <a:solidFill>
                            <a:schemeClr val="tx1"/>
                          </a:solidFill>
                          <a:effectLst/>
                          <a:latin typeface="Century Gothic" panose="020B0502020202020204" pitchFamily="34" charset="0"/>
                          <a:ea typeface="+mn-ea"/>
                          <a:cs typeface="+mn-cs"/>
                        </a:rPr>
                        <a:t> where her father was a minister.</a:t>
                      </a:r>
                      <a:endParaRPr lang="en-US" sz="1200" dirty="0" smtClean="0">
                        <a:solidFill>
                          <a:schemeClr val="tx1"/>
                        </a:solidFill>
                        <a:latin typeface="Century Gothic" panose="020B0502020202020204" pitchFamily="34" charset="0"/>
                      </a:endParaRPr>
                    </a:p>
                  </a:txBody>
                  <a:tcPr/>
                </a:tc>
                <a:extLst>
                  <a:ext uri="{0D108BD9-81ED-4DB2-BD59-A6C34878D82A}">
                    <a16:rowId xmlns:a16="http://schemas.microsoft.com/office/drawing/2014/main" val="3109266348"/>
                  </a:ext>
                </a:extLst>
              </a:tr>
            </a:tbl>
          </a:graphicData>
        </a:graphic>
      </p:graphicFrame>
      <p:pic>
        <p:nvPicPr>
          <p:cNvPr id="4" name="Picture 3"/>
          <p:cNvPicPr>
            <a:picLocks noChangeAspect="1"/>
          </p:cNvPicPr>
          <p:nvPr/>
        </p:nvPicPr>
        <p:blipFill>
          <a:blip r:embed="rId3"/>
          <a:stretch>
            <a:fillRect/>
          </a:stretch>
        </p:blipFill>
        <p:spPr>
          <a:xfrm>
            <a:off x="8091848" y="2814694"/>
            <a:ext cx="1605266" cy="2049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p:cNvPicPr>
            <a:picLocks noChangeAspect="1"/>
          </p:cNvPicPr>
          <p:nvPr/>
        </p:nvPicPr>
        <p:blipFill>
          <a:blip r:embed="rId4"/>
          <a:stretch>
            <a:fillRect/>
          </a:stretch>
        </p:blipFill>
        <p:spPr>
          <a:xfrm>
            <a:off x="3139455" y="841495"/>
            <a:ext cx="2004341" cy="6468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4809</TotalTime>
  <Words>493</Words>
  <Application>Microsoft Office PowerPoint</Application>
  <PresentationFormat>A4 Paper (210x297 mm)</PresentationFormat>
  <Paragraphs>45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Shirley Heath  Christmas at St. James’ Church   | Year 3 | Term:  Autumn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Shirley Heath  Christmas at St. James’ Church   | Year 3 | Term:  Autumn 2</dc:title>
  <dc:creator>H Wood</dc:creator>
  <cp:lastModifiedBy>H Wood</cp:lastModifiedBy>
  <cp:revision>94</cp:revision>
  <cp:lastPrinted>2017-10-30T10:21:12Z</cp:lastPrinted>
  <dcterms:created xsi:type="dcterms:W3CDTF">2017-10-15T20:56:30Z</dcterms:created>
  <dcterms:modified xsi:type="dcterms:W3CDTF">2022-10-13T08:43:46Z</dcterms:modified>
</cp:coreProperties>
</file>