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>
        <p:scale>
          <a:sx n="90" d="100"/>
          <a:sy n="90" d="100"/>
        </p:scale>
        <p:origin x="1526" y="19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	</a:t>
            </a:r>
            <a:r>
              <a:rPr lang="en-US" sz="1800" b="1" dirty="0" smtClean="0"/>
              <a:t>	Light (Physics)  |  Year 3  | Summer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532343"/>
              </p:ext>
            </p:extLst>
          </p:nvPr>
        </p:nvGraphicFramePr>
        <p:xfrm>
          <a:off x="2707130" y="368879"/>
          <a:ext cx="3141219" cy="345138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41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504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1881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628344"/>
              </p:ext>
            </p:extLst>
          </p:nvPr>
        </p:nvGraphicFramePr>
        <p:xfrm>
          <a:off x="5895896" y="363257"/>
          <a:ext cx="3913122" cy="31334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5867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55444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44819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Key Vocabulary</a:t>
                      </a:r>
                      <a:endParaRPr lang="en-US" sz="20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1326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Light source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Where the light is being produced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1326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Reflector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Something</a:t>
                      </a:r>
                      <a:r>
                        <a:rPr lang="en-GB" sz="1400" baseline="0" dirty="0" smtClean="0"/>
                        <a:t> that light bounces off as it travels in straight lines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0663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Shadow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Where</a:t>
                      </a:r>
                      <a:r>
                        <a:rPr lang="en-GB" sz="1400" baseline="0" dirty="0" smtClean="0"/>
                        <a:t> light cannot reach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183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Opaque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Light cannot pass through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5183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Transparent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Light can pass</a:t>
                      </a:r>
                      <a:r>
                        <a:rPr lang="en-GB" sz="1400" baseline="0" dirty="0" smtClean="0"/>
                        <a:t> through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183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Translucent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Light can partially pass through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248287"/>
              </p:ext>
            </p:extLst>
          </p:nvPr>
        </p:nvGraphicFramePr>
        <p:xfrm>
          <a:off x="125051" y="363257"/>
          <a:ext cx="2649984" cy="546243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0599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469385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56217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697860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 smtClean="0"/>
                        <a:t>A light source is something that produces its own light (like the sun).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624086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Some materials</a:t>
                      </a:r>
                      <a:r>
                        <a:rPr lang="en-GB" sz="1400" baseline="0" dirty="0" smtClean="0"/>
                        <a:t> are very good at reflecting light.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624086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</a:t>
                      </a:r>
                      <a:r>
                        <a:rPr lang="en-GB" sz="1400" baseline="0" dirty="0" smtClean="0"/>
                        <a:t> sun can harm our eyes so we need to protect them.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3581415"/>
                  </a:ext>
                </a:extLst>
              </a:tr>
              <a:tr h="886727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Shadows</a:t>
                      </a:r>
                      <a:r>
                        <a:rPr lang="en-GB" sz="1400" baseline="0" dirty="0" smtClean="0"/>
                        <a:t> are caused by an object blocking the light from the sun.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886727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Some materials</a:t>
                      </a:r>
                      <a:r>
                        <a:rPr lang="en-GB" sz="1400" baseline="0" dirty="0" smtClean="0"/>
                        <a:t> block light fully but other materials only block some of the light.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47381706"/>
                  </a:ext>
                </a:extLst>
              </a:tr>
              <a:tr h="1025200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6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indent="-228600" algn="l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GB" altLang="en-US" sz="1400" dirty="0" smtClean="0">
                          <a:solidFill>
                            <a:srgbClr val="1C1C1C"/>
                          </a:solidFill>
                        </a:rPr>
                        <a:t>The smaller the distance </a:t>
                      </a:r>
                    </a:p>
                    <a:p>
                      <a:pPr indent="-228600" algn="l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GB" altLang="en-US" sz="1400" dirty="0" smtClean="0">
                          <a:solidFill>
                            <a:srgbClr val="1C1C1C"/>
                          </a:solidFill>
                        </a:rPr>
                        <a:t>between the light source and the object, the bigger</a:t>
                      </a:r>
                      <a:r>
                        <a:rPr lang="en-GB" altLang="en-US" sz="1400" baseline="0" dirty="0" smtClean="0">
                          <a:solidFill>
                            <a:srgbClr val="1C1C1C"/>
                          </a:solidFill>
                        </a:rPr>
                        <a:t> </a:t>
                      </a:r>
                      <a:r>
                        <a:rPr lang="en-GB" altLang="en-US" sz="1400" dirty="0" smtClean="0">
                          <a:solidFill>
                            <a:srgbClr val="1C1C1C"/>
                          </a:solidFill>
                        </a:rPr>
                        <a:t>the</a:t>
                      </a:r>
                      <a:r>
                        <a:rPr lang="en-GB" altLang="en-US" sz="1400" baseline="0" dirty="0" smtClean="0">
                          <a:solidFill>
                            <a:srgbClr val="1C1C1C"/>
                          </a:solidFill>
                        </a:rPr>
                        <a:t> </a:t>
                      </a:r>
                      <a:r>
                        <a:rPr lang="en-GB" altLang="en-US" sz="1400" dirty="0" smtClean="0">
                          <a:solidFill>
                            <a:srgbClr val="1C1C1C"/>
                          </a:solidFill>
                        </a:rPr>
                        <a:t>object's shadow is.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</a:tbl>
          </a:graphicData>
        </a:graphic>
      </p:graphicFrame>
      <p:pic>
        <p:nvPicPr>
          <p:cNvPr id="1026" name="Picture 2" descr="Light &amp; Sound for Year 5 &amp; 6, Key Stage 2 - Super Brainy Bea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760" y="1263300"/>
            <a:ext cx="2941248" cy="130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411403" y="955523"/>
            <a:ext cx="379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 smtClean="0"/>
              <a:t>This is how light reflects from a surface</a:t>
            </a:r>
            <a:endParaRPr lang="en-GB" sz="1400" u="sng" dirty="0"/>
          </a:p>
        </p:txBody>
      </p:sp>
      <p:pic>
        <p:nvPicPr>
          <p:cNvPr id="1028" name="Picture 4" descr="Vektor Stok Schematic Diagram Shadow Object Shadow Formation (Tanpa  Royalti) 2199771715 | Shutter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885" y="2713199"/>
            <a:ext cx="2950219" cy="96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un Glasses Sunglasses Heart-Shaped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881" y="4177276"/>
            <a:ext cx="1877977" cy="187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4" descr="Nightrider Children's Reflective Fleec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8856" y="4177277"/>
            <a:ext cx="1894351" cy="1894351"/>
          </a:xfrm>
          <a:prstGeom prst="rect">
            <a:avLst/>
          </a:prstGeom>
        </p:spPr>
      </p:pic>
      <p:pic>
        <p:nvPicPr>
          <p:cNvPr id="1030" name="Picture 6" descr="Hand Shadows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765" t="-258101" r="112765" b="269018"/>
          <a:stretch/>
        </p:blipFill>
        <p:spPr bwMode="auto">
          <a:xfrm>
            <a:off x="4626961" y="-254001"/>
            <a:ext cx="2147358" cy="159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and Shadow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583" y="4177277"/>
            <a:ext cx="2255828" cy="187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4954</TotalTime>
  <Words>160</Words>
  <Application>Microsoft Office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Light (Physics)  |  Year 3  |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96</cp:revision>
  <cp:lastPrinted>2019-04-03T08:53:01Z</cp:lastPrinted>
  <dcterms:created xsi:type="dcterms:W3CDTF">2017-10-15T20:56:30Z</dcterms:created>
  <dcterms:modified xsi:type="dcterms:W3CDTF">2024-05-09T14:08:40Z</dcterms:modified>
</cp:coreProperties>
</file>