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824" autoAdjust="0"/>
    <p:restoredTop sz="94627"/>
  </p:normalViewPr>
  <p:slideViewPr>
    <p:cSldViewPr snapToGrid="0" snapToObjects="1">
      <p:cViewPr varScale="1">
        <p:scale>
          <a:sx n="83" d="100"/>
          <a:sy n="83" d="100"/>
        </p:scale>
        <p:origin x="1104" y="67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47193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>
                <a:latin typeface="Twinkl Cursive Looped" panose="02000000000000000000" pitchFamily="2" charset="0"/>
                <a:cs typeface="Arial" panose="020B0604020202020204" pitchFamily="34" charset="0"/>
              </a:rPr>
              <a:t>Shirley Heath </a:t>
            </a:r>
            <a:r>
              <a:rPr lang="en-US" sz="1800" b="1" dirty="0" smtClean="0">
                <a:latin typeface="Twinkl Cursive Looped" panose="02000000000000000000" pitchFamily="2" charset="0"/>
                <a:cs typeface="Arial" panose="020B0604020202020204" pitchFamily="34" charset="0"/>
              </a:rPr>
              <a:t>		Year 5, Summer 1: Athletics</a:t>
            </a:r>
            <a:endParaRPr lang="en-US" sz="1800" b="1" dirty="0">
              <a:latin typeface="Twinkl Cursive Looped" panose="02000000000000000000" pitchFamily="2" charset="0"/>
              <a:cs typeface="Arial" panose="020B0604020202020204" pitchFamily="34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6617769"/>
              </p:ext>
            </p:extLst>
          </p:nvPr>
        </p:nvGraphicFramePr>
        <p:xfrm>
          <a:off x="3851979" y="404403"/>
          <a:ext cx="5872848" cy="3274696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831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0188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787776">
                  <a:extLst>
                    <a:ext uri="{9D8B030D-6E8A-4147-A177-3AD203B41FA5}">
                      <a16:colId xmlns:a16="http://schemas.microsoft.com/office/drawing/2014/main" val="3827066675"/>
                    </a:ext>
                  </a:extLst>
                </a:gridCol>
              </a:tblGrid>
              <a:tr h="116345">
                <a:tc gridSpan="3">
                  <a:txBody>
                    <a:bodyPr/>
                    <a:lstStyle/>
                    <a:p>
                      <a:pPr algn="ctr"/>
                      <a:r>
                        <a:rPr lang="en-GB" altLang="en-GB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Skills</a:t>
                      </a:r>
                      <a:endParaRPr lang="en-GB" altLang="en-GB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GB" altLang="en-GB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6716">
                <a:tc>
                  <a:txBody>
                    <a:bodyPr/>
                    <a:lstStyle/>
                    <a:p>
                      <a:r>
                        <a:rPr lang="en-GB" altLang="en-GB" sz="1000" b="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6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Running</a:t>
                      </a:r>
                    </a:p>
                    <a:p>
                      <a:r>
                        <a:rPr lang="en-GB" sz="1600" b="1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Individual</a:t>
                      </a:r>
                      <a:r>
                        <a:rPr lang="en-GB" sz="1600" b="1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amount less than 600m</a:t>
                      </a:r>
                      <a:endParaRPr lang="en-GB" sz="1600" b="1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6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An action to</a:t>
                      </a:r>
                      <a:r>
                        <a:rPr lang="en-GB" sz="16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move quickly with the correct technique using arms and legs as effectively as possible.</a:t>
                      </a:r>
                      <a:endParaRPr lang="en-GB" sz="16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6716">
                <a:tc>
                  <a:txBody>
                    <a:bodyPr/>
                    <a:lstStyle/>
                    <a:p>
                      <a:r>
                        <a:rPr lang="en-GB" altLang="en-GB" sz="1000" b="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6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Jumping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6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The</a:t>
                      </a:r>
                      <a:r>
                        <a:rPr lang="en-GB" sz="16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technique to propel the body into the air to cover distance, height or both.</a:t>
                      </a:r>
                      <a:endParaRPr lang="en-GB" sz="16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6716">
                <a:tc>
                  <a:txBody>
                    <a:bodyPr/>
                    <a:lstStyle/>
                    <a:p>
                      <a:r>
                        <a:rPr lang="en-GB" altLang="en-GB" sz="1000" b="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6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Throwing</a:t>
                      </a:r>
                      <a:endParaRPr lang="en-GB" sz="16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6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The ability</a:t>
                      </a:r>
                      <a:r>
                        <a:rPr lang="en-GB" sz="16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to propel the an object through the air as fast, and as far, as possible. </a:t>
                      </a:r>
                      <a:endParaRPr lang="en-GB" sz="16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07509847"/>
                  </a:ext>
                </a:extLst>
              </a:tr>
              <a:tr h="376716">
                <a:tc>
                  <a:txBody>
                    <a:bodyPr/>
                    <a:lstStyle/>
                    <a:p>
                      <a:r>
                        <a:rPr lang="en-GB" altLang="en-GB" sz="1000" b="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6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Relay </a:t>
                      </a:r>
                    </a:p>
                    <a:p>
                      <a:r>
                        <a:rPr lang="en-GB" sz="1600" b="1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Working to develop a pace</a:t>
                      </a:r>
                      <a:endParaRPr lang="en-GB" sz="16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6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Running with other people to cover a certain distance.</a:t>
                      </a:r>
                      <a:endParaRPr lang="en-GB" sz="16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078253"/>
              </p:ext>
            </p:extLst>
          </p:nvPr>
        </p:nvGraphicFramePr>
        <p:xfrm>
          <a:off x="29906" y="418829"/>
          <a:ext cx="3665051" cy="5100381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500714">
                  <a:extLst>
                    <a:ext uri="{9D8B030D-6E8A-4147-A177-3AD203B41FA5}">
                      <a16:colId xmlns:a16="http://schemas.microsoft.com/office/drawing/2014/main" val="3034729171"/>
                    </a:ext>
                  </a:extLst>
                </a:gridCol>
                <a:gridCol w="1215533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1948804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97833">
                <a:tc gridSpan="3"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Vocabulary</a:t>
                      </a:r>
                      <a:endParaRPr lang="en-US" sz="1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535557"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1</a:t>
                      </a:r>
                      <a:endParaRPr lang="en-US" sz="14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Throw</a:t>
                      </a:r>
                      <a:endParaRPr lang="en-GB" sz="1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Propel (something) with force through the air by a movement of the arm and hand.</a:t>
                      </a:r>
                      <a:endParaRPr lang="en-GB" sz="1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535557"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2</a:t>
                      </a:r>
                      <a:endParaRPr lang="en-US" sz="14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Agility</a:t>
                      </a:r>
                      <a:endParaRPr lang="en-GB" sz="1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Ability to move quickly and easily.</a:t>
                      </a:r>
                      <a:endParaRPr lang="en-GB" sz="1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535557">
                <a:tc>
                  <a:txBody>
                    <a:bodyPr/>
                    <a:lstStyle/>
                    <a:p>
                      <a:r>
                        <a:rPr lang="en-US" sz="1400" b="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Distance</a:t>
                      </a:r>
                      <a:endParaRPr lang="en-GB" sz="1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the length of the space between two points.</a:t>
                      </a:r>
                      <a:endParaRPr lang="en-GB" sz="1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535557">
                <a:tc>
                  <a:txBody>
                    <a:bodyPr/>
                    <a:lstStyle/>
                    <a:p>
                      <a:r>
                        <a:rPr lang="en-US" sz="1400" b="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Baton</a:t>
                      </a:r>
                      <a:endParaRPr lang="en-GB" sz="1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a short stick or tube passed from runner to runner in a relay race.</a:t>
                      </a:r>
                      <a:endParaRPr lang="en-GB" sz="1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535557">
                <a:tc>
                  <a:txBody>
                    <a:bodyPr/>
                    <a:lstStyle/>
                    <a:p>
                      <a:r>
                        <a:rPr lang="en-US" sz="1400" b="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Accelerate</a:t>
                      </a:r>
                      <a:endParaRPr lang="en-GB" sz="1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increase in speed or rate.</a:t>
                      </a:r>
                      <a:endParaRPr lang="en-GB" sz="1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  <a:tr h="535557">
                <a:tc>
                  <a:txBody>
                    <a:bodyPr/>
                    <a:lstStyle/>
                    <a:p>
                      <a:r>
                        <a:rPr lang="en-GB" sz="1400" b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6</a:t>
                      </a:r>
                      <a:endParaRPr lang="en-US" sz="14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Relay</a:t>
                      </a:r>
                      <a:endParaRPr lang="en-GB" sz="1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A group</a:t>
                      </a:r>
                      <a:r>
                        <a:rPr lang="en-GB" sz="14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of people participating in a race</a:t>
                      </a:r>
                      <a:endParaRPr lang="en-GB" sz="1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31194389"/>
                  </a:ext>
                </a:extLst>
              </a:tr>
              <a:tr h="535557">
                <a:tc>
                  <a:txBody>
                    <a:bodyPr/>
                    <a:lstStyle/>
                    <a:p>
                      <a:r>
                        <a:rPr lang="en-US" sz="1400" b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7</a:t>
                      </a:r>
                      <a:endParaRPr lang="en-US" sz="14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Jump</a:t>
                      </a:r>
                      <a:endParaRPr lang="en-GB" sz="1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push yourself off a surface and into the air by using the muscles in one's legs and feet.</a:t>
                      </a:r>
                      <a:endParaRPr lang="en-GB" sz="1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76520154"/>
                  </a:ext>
                </a:extLst>
              </a:tr>
            </a:tbl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38861" y="4877673"/>
            <a:ext cx="2351809" cy="176883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90041" y="3957236"/>
            <a:ext cx="1421007" cy="1177939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383987" y="5579936"/>
            <a:ext cx="2333129" cy="12772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u="sng" dirty="0" smtClean="0">
                <a:solidFill>
                  <a:srgbClr val="222222"/>
                </a:solidFill>
                <a:latin typeface="Twinkl Cursive Looped" panose="02000000000000000000" pitchFamily="2" charset="0"/>
              </a:rPr>
              <a:t>Christine </a:t>
            </a:r>
            <a:r>
              <a:rPr lang="en-US" sz="1100" u="sng" dirty="0" err="1" smtClean="0">
                <a:solidFill>
                  <a:srgbClr val="222222"/>
                </a:solidFill>
                <a:latin typeface="Twinkl Cursive Looped" panose="02000000000000000000" pitchFamily="2" charset="0"/>
              </a:rPr>
              <a:t>Ohuruogu</a:t>
            </a:r>
            <a:r>
              <a:rPr lang="en-US" sz="1100" u="sng" dirty="0" smtClean="0">
                <a:solidFill>
                  <a:srgbClr val="222222"/>
                </a:solidFill>
                <a:latin typeface="Twinkl Cursive Looped" panose="02000000000000000000" pitchFamily="2" charset="0"/>
              </a:rPr>
              <a:t> MBE:</a:t>
            </a:r>
          </a:p>
          <a:p>
            <a:r>
              <a:rPr lang="en-US" sz="1100" dirty="0" smtClean="0">
                <a:solidFill>
                  <a:srgbClr val="222222"/>
                </a:solidFill>
                <a:latin typeface="Twinkl Cursive Looped" panose="02000000000000000000" pitchFamily="2" charset="0"/>
              </a:rPr>
              <a:t>Christine </a:t>
            </a:r>
            <a:r>
              <a:rPr lang="en-US" sz="1100" dirty="0" err="1">
                <a:solidFill>
                  <a:srgbClr val="222222"/>
                </a:solidFill>
                <a:latin typeface="Twinkl Cursive Looped" panose="02000000000000000000" pitchFamily="2" charset="0"/>
              </a:rPr>
              <a:t>Ijeoma</a:t>
            </a:r>
            <a:r>
              <a:rPr lang="en-US" sz="1100" dirty="0">
                <a:solidFill>
                  <a:srgbClr val="222222"/>
                </a:solidFill>
                <a:latin typeface="Twinkl Cursive Looped" panose="02000000000000000000" pitchFamily="2" charset="0"/>
              </a:rPr>
              <a:t> </a:t>
            </a:r>
            <a:r>
              <a:rPr lang="en-US" sz="1100" dirty="0" err="1">
                <a:solidFill>
                  <a:srgbClr val="222222"/>
                </a:solidFill>
                <a:latin typeface="Twinkl Cursive Looped" panose="02000000000000000000" pitchFamily="2" charset="0"/>
              </a:rPr>
              <a:t>Ohuruogu</a:t>
            </a:r>
            <a:r>
              <a:rPr lang="en-US" sz="1100" dirty="0">
                <a:solidFill>
                  <a:srgbClr val="222222"/>
                </a:solidFill>
                <a:latin typeface="Twinkl Cursive Looped" panose="02000000000000000000" pitchFamily="2" charset="0"/>
              </a:rPr>
              <a:t>, MBE is a British track and field athlete who </a:t>
            </a:r>
            <a:r>
              <a:rPr lang="en-US" sz="1100" dirty="0" err="1">
                <a:solidFill>
                  <a:srgbClr val="222222"/>
                </a:solidFill>
                <a:latin typeface="Twinkl Cursive Looped" panose="02000000000000000000" pitchFamily="2" charset="0"/>
              </a:rPr>
              <a:t>specialises</a:t>
            </a:r>
            <a:r>
              <a:rPr lang="en-US" sz="1100" dirty="0">
                <a:solidFill>
                  <a:srgbClr val="222222"/>
                </a:solidFill>
                <a:latin typeface="Twinkl Cursive Looped" panose="02000000000000000000" pitchFamily="2" charset="0"/>
              </a:rPr>
              <a:t> in the 400 </a:t>
            </a:r>
            <a:r>
              <a:rPr lang="en-US" sz="1100" dirty="0" err="1">
                <a:solidFill>
                  <a:srgbClr val="222222"/>
                </a:solidFill>
                <a:latin typeface="Twinkl Cursive Looped" panose="02000000000000000000" pitchFamily="2" charset="0"/>
              </a:rPr>
              <a:t>metres</a:t>
            </a:r>
            <a:r>
              <a:rPr lang="en-US" sz="1100" dirty="0">
                <a:solidFill>
                  <a:srgbClr val="222222"/>
                </a:solidFill>
                <a:latin typeface="Twinkl Cursive Looped" panose="02000000000000000000" pitchFamily="2" charset="0"/>
              </a:rPr>
              <a:t>, the event for which she is a former Olympic, World and Commonwealth </a:t>
            </a:r>
            <a:r>
              <a:rPr lang="en-US" sz="1100" dirty="0" smtClean="0">
                <a:solidFill>
                  <a:srgbClr val="222222"/>
                </a:solidFill>
                <a:latin typeface="Twinkl Cursive Looped" panose="02000000000000000000" pitchFamily="2" charset="0"/>
              </a:rPr>
              <a:t>champion.</a:t>
            </a:r>
            <a:endParaRPr lang="en-GB" sz="1100" dirty="0">
              <a:latin typeface="Twinkl Cursive Looped" panose="02000000000000000000" pitchFamily="2" charset="0"/>
            </a:endParaRPr>
          </a:p>
        </p:txBody>
      </p:sp>
      <p:pic>
        <p:nvPicPr>
          <p:cNvPr id="1028" name="Picture 4" descr="Image result for CHRISTINE OHURUOGU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393" y="5376653"/>
            <a:ext cx="1264594" cy="1264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3717116" y="4488844"/>
            <a:ext cx="25735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Twinkl Cursive Looped" panose="02000000000000000000" pitchFamily="2" charset="0"/>
              </a:rPr>
              <a:t>Baton exchanging for relay:</a:t>
            </a:r>
            <a:endParaRPr lang="en-GB" dirty="0">
              <a:latin typeface="Twinkl Cursive Looped" panose="02000000000000000000" pitchFamily="2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851979" y="3760806"/>
            <a:ext cx="23038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 smtClean="0">
                <a:latin typeface="Twinkl Cursive Looped" panose="02000000000000000000" pitchFamily="2" charset="0"/>
              </a:rPr>
              <a:t>Starting a sprint / relay </a:t>
            </a:r>
            <a:r>
              <a:rPr lang="en-GB" dirty="0" smtClean="0">
                <a:latin typeface="Twinkl Cursive Looped" panose="02000000000000000000" pitchFamily="2" charset="0"/>
                <a:sym typeface="Wingdings" panose="05000000000000000000" pitchFamily="2" charset="2"/>
              </a:rPr>
              <a:t></a:t>
            </a:r>
            <a:endParaRPr lang="en-GB" dirty="0">
              <a:latin typeface="Twinkl Cursive Looped" panose="02000000000000000000" pitchFamily="2" charset="0"/>
            </a:endParaRPr>
          </a:p>
        </p:txBody>
      </p:sp>
      <p:pic>
        <p:nvPicPr>
          <p:cNvPr id="1030" name="Picture 6" descr="Image result for push throw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1086" y="5056119"/>
            <a:ext cx="3144914" cy="1808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7620000" y="4488844"/>
            <a:ext cx="19884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Twinkl Cursive Looped" panose="02000000000000000000" pitchFamily="2" charset="0"/>
              </a:rPr>
              <a:t>Push Throw:</a:t>
            </a:r>
            <a:endParaRPr lang="en-GB" sz="2400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4721</TotalTime>
  <Words>236</Words>
  <Application>Microsoft Office PowerPoint</Application>
  <PresentationFormat>A4 Paper (210x297 mm)</PresentationFormat>
  <Paragraphs>44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Twinkl Cursive Looped</vt:lpstr>
      <vt:lpstr>Wingdings</vt:lpstr>
      <vt:lpstr>Office Theme</vt:lpstr>
      <vt:lpstr>Shirley Heath   Year 5, Summer 1: Athletics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Dan Dowson</cp:lastModifiedBy>
  <cp:revision>80</cp:revision>
  <cp:lastPrinted>2017-10-30T10:21:12Z</cp:lastPrinted>
  <dcterms:created xsi:type="dcterms:W3CDTF">2017-10-15T20:56:30Z</dcterms:created>
  <dcterms:modified xsi:type="dcterms:W3CDTF">2022-09-20T13:16:26Z</dcterms:modified>
</cp:coreProperties>
</file>