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30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varScale="1">
        <p:scale>
          <a:sx n="69" d="100"/>
          <a:sy n="69" d="100"/>
        </p:scale>
        <p:origin x="1698" y="8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6/27/2022</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6/27/2022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6/27/2022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800" b="1" dirty="0" smtClean="0"/>
              <a:t>Shirley Heath 		Painting:  South American Art  |  Year 6  | Term:  Spring</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577209287"/>
              </p:ext>
            </p:extLst>
          </p:nvPr>
        </p:nvGraphicFramePr>
        <p:xfrm>
          <a:off x="5882973" y="370532"/>
          <a:ext cx="3791969" cy="6315530"/>
        </p:xfrm>
        <a:graphic>
          <a:graphicData uri="http://schemas.openxmlformats.org/drawingml/2006/table">
            <a:tbl>
              <a:tblPr firstRow="1" bandRow="1">
                <a:tableStyleId>{21E4AEA4-8DFA-4A89-87EB-49C32662AFE0}</a:tableStyleId>
              </a:tblPr>
              <a:tblGrid>
                <a:gridCol w="316838">
                  <a:extLst>
                    <a:ext uri="{9D8B030D-6E8A-4147-A177-3AD203B41FA5}">
                      <a16:colId xmlns:a16="http://schemas.microsoft.com/office/drawing/2014/main" val="3034729171"/>
                    </a:ext>
                  </a:extLst>
                </a:gridCol>
                <a:gridCol w="1203365">
                  <a:extLst>
                    <a:ext uri="{9D8B030D-6E8A-4147-A177-3AD203B41FA5}">
                      <a16:colId xmlns:a16="http://schemas.microsoft.com/office/drawing/2014/main" val="771789285"/>
                    </a:ext>
                  </a:extLst>
                </a:gridCol>
                <a:gridCol w="2271766">
                  <a:extLst>
                    <a:ext uri="{9D8B030D-6E8A-4147-A177-3AD203B41FA5}">
                      <a16:colId xmlns:a16="http://schemas.microsoft.com/office/drawing/2014/main" val="1444632793"/>
                    </a:ext>
                  </a:extLst>
                </a:gridCol>
              </a:tblGrid>
              <a:tr h="396211">
                <a:tc gridSpan="3">
                  <a:txBody>
                    <a:bodyPr/>
                    <a:lstStyle/>
                    <a:p>
                      <a:pPr algn="ctr"/>
                      <a:r>
                        <a:rPr lang="en-US" sz="1800" dirty="0" smtClean="0">
                          <a:latin typeface="+mn-lt"/>
                        </a:rPr>
                        <a:t>Vocabulary</a:t>
                      </a:r>
                      <a:endParaRPr lang="en-US" sz="1800" dirty="0">
                        <a:latin typeface="+mn-lt"/>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1174612">
                <a:tc>
                  <a:txBody>
                    <a:bodyPr/>
                    <a:lstStyle/>
                    <a:p>
                      <a:r>
                        <a:rPr lang="en-US" sz="1200" b="0" dirty="0">
                          <a:latin typeface="+mj-lt"/>
                          <a:cs typeface="Arial" panose="020B0604020202020204" pitchFamily="34" charset="0"/>
                        </a:rPr>
                        <a:t>1</a:t>
                      </a:r>
                    </a:p>
                  </a:txBody>
                  <a:tcPr marL="74295" marR="74295" marT="37148" marB="37148"/>
                </a:tc>
                <a:tc>
                  <a:txBody>
                    <a:bodyPr/>
                    <a:lstStyle/>
                    <a:p>
                      <a:r>
                        <a:rPr lang="en-GB" sz="1200" b="0" i="0" dirty="0" smtClean="0">
                          <a:latin typeface="+mj-lt"/>
                          <a:cs typeface="Arial" panose="020B0604020202020204" pitchFamily="34" charset="0"/>
                        </a:rPr>
                        <a:t>Contrast </a:t>
                      </a:r>
                      <a:endParaRPr lang="en-GB" sz="1200" b="0" i="0" dirty="0">
                        <a:latin typeface="+mj-lt"/>
                        <a:cs typeface="Arial" panose="020B0604020202020204" pitchFamily="34" charset="0"/>
                      </a:endParaRPr>
                    </a:p>
                  </a:txBody>
                  <a:tcPr marL="68580" marR="68580" marT="0" marB="0"/>
                </a:tc>
                <a:tc>
                  <a:txBody>
                    <a:bodyPr/>
                    <a:lstStyle/>
                    <a:p>
                      <a:pPr algn="l"/>
                      <a:r>
                        <a:rPr lang="en-US" sz="1200" b="0" i="0" dirty="0" smtClean="0">
                          <a:latin typeface="+mj-lt"/>
                          <a:cs typeface="Arial" panose="020B0604020202020204" pitchFamily="34" charset="0"/>
                        </a:rPr>
                        <a:t>The arrangement of opposite elements (light vs. dark colors, rough vs. smooth textures, large vs. small shapes, etc.) in a piece so as to create visual interest, excitement and drama.</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449848">
                <a:tc>
                  <a:txBody>
                    <a:bodyPr/>
                    <a:lstStyle/>
                    <a:p>
                      <a:r>
                        <a:rPr lang="en-US" sz="1200" b="0" dirty="0">
                          <a:latin typeface="+mj-lt"/>
                          <a:cs typeface="Arial" panose="020B0604020202020204" pitchFamily="34" charset="0"/>
                        </a:rPr>
                        <a:t>2</a:t>
                      </a:r>
                    </a:p>
                  </a:txBody>
                  <a:tcPr marL="74295" marR="74295" marT="37148" marB="37148"/>
                </a:tc>
                <a:tc>
                  <a:txBody>
                    <a:bodyPr/>
                    <a:lstStyle/>
                    <a:p>
                      <a:r>
                        <a:rPr lang="en-GB" sz="1200" b="0" i="0" dirty="0" smtClean="0">
                          <a:latin typeface="+mj-lt"/>
                          <a:cs typeface="Arial" panose="020B0604020202020204" pitchFamily="34" charset="0"/>
                        </a:rPr>
                        <a:t>Emphasis</a:t>
                      </a:r>
                      <a:endParaRPr lang="en-GB" sz="1200" b="0" i="0" dirty="0">
                        <a:latin typeface="+mj-lt"/>
                        <a:cs typeface="Arial" panose="020B0604020202020204" pitchFamily="34" charset="0"/>
                      </a:endParaRPr>
                    </a:p>
                  </a:txBody>
                  <a:tcPr marL="68580" marR="68580" marT="0" marB="0"/>
                </a:tc>
                <a:tc>
                  <a:txBody>
                    <a:bodyPr/>
                    <a:lstStyle/>
                    <a:p>
                      <a:pPr algn="l"/>
                      <a:r>
                        <a:rPr lang="en-GB" sz="1200" b="0" i="0" dirty="0" smtClean="0">
                          <a:latin typeface="+mj-lt"/>
                          <a:cs typeface="Arial" panose="020B0604020202020204" pitchFamily="34" charset="0"/>
                        </a:rPr>
                        <a:t>The significance</a:t>
                      </a:r>
                      <a:r>
                        <a:rPr lang="en-GB" sz="1200" b="0" i="0" baseline="0" dirty="0" smtClean="0">
                          <a:latin typeface="+mj-lt"/>
                          <a:cs typeface="Arial" panose="020B0604020202020204" pitchFamily="34" charset="0"/>
                        </a:rPr>
                        <a:t> or importance given to an element.58765</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391537">
                <a:tc>
                  <a:txBody>
                    <a:bodyPr/>
                    <a:lstStyle/>
                    <a:p>
                      <a:r>
                        <a:rPr lang="en-US" sz="1200" b="0" dirty="0">
                          <a:latin typeface="+mj-lt"/>
                          <a:cs typeface="Arial" panose="020B0604020202020204" pitchFamily="34" charset="0"/>
                        </a:rPr>
                        <a:t>3</a:t>
                      </a:r>
                    </a:p>
                  </a:txBody>
                  <a:tcPr marL="74295" marR="74295" marT="37148" marB="37148"/>
                </a:tc>
                <a:tc>
                  <a:txBody>
                    <a:bodyPr/>
                    <a:lstStyle/>
                    <a:p>
                      <a:r>
                        <a:rPr lang="en-GB" sz="1200" b="0" i="0" dirty="0" smtClean="0">
                          <a:latin typeface="+mj-lt"/>
                          <a:cs typeface="Arial" panose="020B0604020202020204" pitchFamily="34" charset="0"/>
                        </a:rPr>
                        <a:t>Movement</a:t>
                      </a:r>
                      <a:endParaRPr lang="en-GB" sz="1200" b="0" i="0" dirty="0">
                        <a:latin typeface="+mj-lt"/>
                        <a:cs typeface="Arial" panose="020B0604020202020204" pitchFamily="34" charset="0"/>
                      </a:endParaRPr>
                    </a:p>
                  </a:txBody>
                  <a:tcPr marL="68580" marR="68580" marT="0" marB="0"/>
                </a:tc>
                <a:tc>
                  <a:txBody>
                    <a:bodyPr/>
                    <a:lstStyle/>
                    <a:p>
                      <a:pPr algn="l"/>
                      <a:r>
                        <a:rPr lang="en-GB" sz="1200" b="0" i="0" dirty="0" smtClean="0">
                          <a:latin typeface="+mj-lt"/>
                          <a:cs typeface="Arial" panose="020B0604020202020204" pitchFamily="34" charset="0"/>
                        </a:rPr>
                        <a:t>Visual flow through the composition</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778254">
                <a:tc>
                  <a:txBody>
                    <a:bodyPr/>
                    <a:lstStyle/>
                    <a:p>
                      <a:r>
                        <a:rPr lang="en-US" sz="1200" b="0" dirty="0">
                          <a:latin typeface="+mj-lt"/>
                          <a:cs typeface="Arial" panose="020B0604020202020204" pitchFamily="34" charset="0"/>
                        </a:rPr>
                        <a:t>4</a:t>
                      </a:r>
                    </a:p>
                  </a:txBody>
                  <a:tcPr marL="74295" marR="74295" marT="37148" marB="37148"/>
                </a:tc>
                <a:tc>
                  <a:txBody>
                    <a:bodyPr/>
                    <a:lstStyle/>
                    <a:p>
                      <a:r>
                        <a:rPr lang="en-GB" sz="1200" b="0" i="0" dirty="0" smtClean="0">
                          <a:latin typeface="+mj-lt"/>
                          <a:cs typeface="Arial" panose="020B0604020202020204" pitchFamily="34" charset="0"/>
                        </a:rPr>
                        <a:t>Rhythm</a:t>
                      </a:r>
                      <a:endParaRPr lang="en-GB" sz="1200" b="0" i="0" dirty="0">
                        <a:latin typeface="+mj-lt"/>
                        <a:cs typeface="Arial" panose="020B0604020202020204" pitchFamily="34" charset="0"/>
                      </a:endParaRPr>
                    </a:p>
                  </a:txBody>
                  <a:tcPr marL="68580" marR="68580" marT="0" marB="0"/>
                </a:tc>
                <a:tc>
                  <a:txBody>
                    <a:bodyPr/>
                    <a:lstStyle/>
                    <a:p>
                      <a:pPr algn="l"/>
                      <a:r>
                        <a:rPr lang="en-GB" sz="1200" b="0" i="0" dirty="0" smtClean="0">
                          <a:latin typeface="+mj-lt"/>
                          <a:cs typeface="Arial" panose="020B0604020202020204" pitchFamily="34" charset="0"/>
                        </a:rPr>
                        <a:t>The repeating of </a:t>
                      </a:r>
                      <a:r>
                        <a:rPr lang="en-GB" sz="1200" b="0" i="0" dirty="0" err="1" smtClean="0">
                          <a:latin typeface="+mj-lt"/>
                          <a:cs typeface="Arial" panose="020B0604020202020204" pitchFamily="34" charset="0"/>
                        </a:rPr>
                        <a:t>oun</a:t>
                      </a:r>
                      <a:r>
                        <a:rPr lang="en-GB" sz="1200" b="0" i="0" dirty="0" smtClean="0">
                          <a:latin typeface="+mj-lt"/>
                          <a:cs typeface="Arial" panose="020B0604020202020204" pitchFamily="34" charset="0"/>
                        </a:rPr>
                        <a:t> or several elements to create movements.</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783074">
                <a:tc>
                  <a:txBody>
                    <a:bodyPr/>
                    <a:lstStyle/>
                    <a:p>
                      <a:r>
                        <a:rPr lang="en-US" sz="1200" b="0" dirty="0">
                          <a:latin typeface="+mj-lt"/>
                          <a:cs typeface="Arial" panose="020B0604020202020204" pitchFamily="34" charset="0"/>
                        </a:rPr>
                        <a:t>5</a:t>
                      </a:r>
                    </a:p>
                  </a:txBody>
                  <a:tcPr marL="74295" marR="74295" marT="37148" marB="37148"/>
                </a:tc>
                <a:tc>
                  <a:txBody>
                    <a:bodyPr/>
                    <a:lstStyle/>
                    <a:p>
                      <a:r>
                        <a:rPr lang="en-GB" sz="1200" b="0" i="0" smtClean="0">
                          <a:latin typeface="+mj-lt"/>
                          <a:cs typeface="Arial" panose="020B0604020202020204" pitchFamily="34" charset="0"/>
                        </a:rPr>
                        <a:t>Motif</a:t>
                      </a:r>
                      <a:endParaRPr lang="en-GB" sz="1200" b="0" i="0" dirty="0">
                        <a:latin typeface="+mj-lt"/>
                        <a:cs typeface="Arial" panose="020B0604020202020204" pitchFamily="34" charset="0"/>
                      </a:endParaRPr>
                    </a:p>
                  </a:txBody>
                  <a:tcPr marL="68580" marR="68580" marT="0" marB="0"/>
                </a:tc>
                <a:tc>
                  <a:txBody>
                    <a:bodyPr/>
                    <a:lstStyle/>
                    <a:p>
                      <a:pPr algn="l"/>
                      <a:r>
                        <a:rPr lang="en-GB" sz="1200" b="0" i="0" kern="1200" dirty="0" smtClean="0">
                          <a:solidFill>
                            <a:schemeClr val="dk1"/>
                          </a:solidFill>
                          <a:effectLst/>
                          <a:latin typeface="+mn-lt"/>
                          <a:ea typeface="+mn-ea"/>
                          <a:cs typeface="+mn-cs"/>
                        </a:rPr>
                        <a:t>is an element of an image. A motif may be repeated in a pattern or design, often many times, or may just occur once in a work.</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1174612">
                <a:tc>
                  <a:txBody>
                    <a:bodyPr/>
                    <a:lstStyle/>
                    <a:p>
                      <a:r>
                        <a:rPr lang="en-US" sz="1200" dirty="0">
                          <a:latin typeface="+mj-lt"/>
                        </a:rPr>
                        <a:t>6</a:t>
                      </a:r>
                      <a:endParaRPr lang="en-US" sz="1200" b="0" dirty="0">
                        <a:latin typeface="+mj-lt"/>
                      </a:endParaRPr>
                    </a:p>
                  </a:txBody>
                  <a:tcPr marL="74295" marR="74295" marT="37148" marB="37148"/>
                </a:tc>
                <a:tc>
                  <a:txBody>
                    <a:bodyPr/>
                    <a:lstStyle/>
                    <a:p>
                      <a:r>
                        <a:rPr lang="en-GB" sz="1200" i="0" dirty="0" smtClean="0">
                          <a:latin typeface="+mj-lt"/>
                        </a:rPr>
                        <a:t>Symmetry</a:t>
                      </a:r>
                      <a:endParaRPr lang="en-GB" sz="1200" i="0" dirty="0">
                        <a:latin typeface="+mj-lt"/>
                      </a:endParaRPr>
                    </a:p>
                  </a:txBody>
                  <a:tcPr marL="68580" marR="68580" marT="0" marB="0"/>
                </a:tc>
                <a:tc>
                  <a:txBody>
                    <a:bodyPr/>
                    <a:lstStyle/>
                    <a:p>
                      <a:pPr algn="l"/>
                      <a:r>
                        <a:rPr lang="en-GB" sz="1200" b="0" i="0" kern="1200" dirty="0" smtClean="0">
                          <a:solidFill>
                            <a:schemeClr val="dk1"/>
                          </a:solidFill>
                          <a:effectLst/>
                          <a:latin typeface="+mn-lt"/>
                          <a:ea typeface="+mn-ea"/>
                          <a:cs typeface="+mn-cs"/>
                        </a:rPr>
                        <a:t>Symmetry in art is when the elements of a painting or drawing balance each other out. This could be the objects themselves, but it can also relate to colours and other compositional techniques</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778254">
                <a:tc>
                  <a:txBody>
                    <a:bodyPr/>
                    <a:lstStyle/>
                    <a:p>
                      <a:r>
                        <a:rPr lang="en-US" sz="1200" b="0" dirty="0">
                          <a:latin typeface="+mj-lt"/>
                          <a:cs typeface="Arial" panose="020B0604020202020204" pitchFamily="34" charset="0"/>
                        </a:rPr>
                        <a:t>7</a:t>
                      </a:r>
                    </a:p>
                  </a:txBody>
                  <a:tcPr marL="74295" marR="74295" marT="37148" marB="37148"/>
                </a:tc>
                <a:tc>
                  <a:txBody>
                    <a:bodyPr/>
                    <a:lstStyle/>
                    <a:p>
                      <a:r>
                        <a:rPr lang="en-GB" sz="1200" b="0" dirty="0" smtClean="0">
                          <a:latin typeface="+mj-lt"/>
                          <a:cs typeface="Arial" panose="020B0604020202020204" pitchFamily="34" charset="0"/>
                        </a:rPr>
                        <a:t>Asymmetrical</a:t>
                      </a:r>
                      <a:endParaRPr lang="en-GB" sz="1200" b="0" dirty="0">
                        <a:latin typeface="+mj-lt"/>
                        <a:cs typeface="Arial" panose="020B0604020202020204" pitchFamily="34" charset="0"/>
                      </a:endParaRPr>
                    </a:p>
                  </a:txBody>
                  <a:tcPr marL="68580" marR="68580" marT="0" marB="0"/>
                </a:tc>
                <a:tc>
                  <a:txBody>
                    <a:bodyPr/>
                    <a:lstStyle/>
                    <a:p>
                      <a:pPr algn="l"/>
                      <a:r>
                        <a:rPr lang="en-US" sz="1200" b="0" kern="1200" dirty="0" smtClean="0">
                          <a:solidFill>
                            <a:schemeClr val="dk1"/>
                          </a:solidFill>
                          <a:effectLst/>
                          <a:latin typeface="+mn-lt"/>
                          <a:ea typeface="+mn-ea"/>
                          <a:cs typeface="+mn-cs"/>
                        </a:rPr>
                        <a:t>Two sides don't match; the two sides are different in some way.</a:t>
                      </a:r>
                      <a:endParaRPr lang="en-GB" sz="1000" b="0" i="1" dirty="0">
                        <a:latin typeface="+mj-lt"/>
                        <a:cs typeface="Arial" panose="020B0604020202020204" pitchFamily="34" charset="0"/>
                      </a:endParaRPr>
                    </a:p>
                  </a:txBody>
                  <a:tcPr marL="68580" marR="68580" marT="0" marB="0"/>
                </a:tc>
                <a:extLst>
                  <a:ext uri="{0D108BD9-81ED-4DB2-BD59-A6C34878D82A}">
                    <a16:rowId xmlns:a16="http://schemas.microsoft.com/office/drawing/2014/main" val="3431194389"/>
                  </a:ext>
                </a:extLst>
              </a:tr>
              <a:tr h="389128">
                <a:tc>
                  <a:txBody>
                    <a:bodyPr/>
                    <a:lstStyle/>
                    <a:p>
                      <a:endParaRPr lang="en-US" sz="1200" b="0" dirty="0">
                        <a:latin typeface="+mj-lt"/>
                        <a:cs typeface="Arial" panose="020B0604020202020204" pitchFamily="34" charset="0"/>
                      </a:endParaRPr>
                    </a:p>
                  </a:txBody>
                  <a:tcPr marL="74295" marR="74295" marT="37148" marB="37148"/>
                </a:tc>
                <a:tc>
                  <a:txBody>
                    <a:bodyPr/>
                    <a:lstStyle/>
                    <a:p>
                      <a:endParaRPr lang="en-GB" sz="1200" b="0" dirty="0">
                        <a:latin typeface="+mj-lt"/>
                        <a:cs typeface="Arial" panose="020B0604020202020204" pitchFamily="34" charset="0"/>
                      </a:endParaRPr>
                    </a:p>
                  </a:txBody>
                  <a:tcPr marL="68580" marR="68580" marT="0" marB="0"/>
                </a:tc>
                <a:tc>
                  <a:txBody>
                    <a:bodyPr/>
                    <a:lstStyle/>
                    <a:p>
                      <a:pPr algn="l"/>
                      <a:endParaRPr lang="en-GB" sz="1000" b="0" i="1" dirty="0">
                        <a:latin typeface="+mj-lt"/>
                        <a:cs typeface="Arial" panose="020B0604020202020204" pitchFamily="34" charset="0"/>
                      </a:endParaRPr>
                    </a:p>
                  </a:txBody>
                  <a:tcPr marL="68580" marR="68580" marT="0" marB="0"/>
                </a:tc>
                <a:extLst>
                  <a:ext uri="{0D108BD9-81ED-4DB2-BD59-A6C34878D82A}">
                    <a16:rowId xmlns:a16="http://schemas.microsoft.com/office/drawing/2014/main" val="3256510516"/>
                  </a:ext>
                </a:extLst>
              </a:tr>
            </a:tbl>
          </a:graphicData>
        </a:graphic>
      </p:graphicFrame>
      <p:sp>
        <p:nvSpPr>
          <p:cNvPr id="25" name="TextBox 24"/>
          <p:cNvSpPr txBox="1"/>
          <p:nvPr/>
        </p:nvSpPr>
        <p:spPr>
          <a:xfrm>
            <a:off x="2804112" y="381525"/>
            <a:ext cx="2964044" cy="369332"/>
          </a:xfrm>
          <a:prstGeom prst="rect">
            <a:avLst/>
          </a:prstGeom>
          <a:solidFill>
            <a:srgbClr val="FFC000"/>
          </a:solidFill>
        </p:spPr>
        <p:txBody>
          <a:bodyPr wrap="square" rtlCol="0">
            <a:spAutoFit/>
          </a:bodyPr>
          <a:lstStyle/>
          <a:p>
            <a:pPr algn="ctr"/>
            <a:r>
              <a:rPr lang="en-GB" b="1" dirty="0" smtClean="0">
                <a:solidFill>
                  <a:schemeClr val="bg1"/>
                </a:solidFill>
              </a:rPr>
              <a:t>Elements of Art: Tone </a:t>
            </a:r>
            <a:endParaRPr lang="en-GB" b="1" dirty="0">
              <a:solidFill>
                <a:schemeClr val="bg1"/>
              </a:solidFill>
            </a:endParaRPr>
          </a:p>
        </p:txBody>
      </p:sp>
      <p:sp>
        <p:nvSpPr>
          <p:cNvPr id="26" name="TextBox 25"/>
          <p:cNvSpPr txBox="1"/>
          <p:nvPr/>
        </p:nvSpPr>
        <p:spPr>
          <a:xfrm>
            <a:off x="149685" y="370532"/>
            <a:ext cx="2539610" cy="369332"/>
          </a:xfrm>
          <a:prstGeom prst="rect">
            <a:avLst/>
          </a:prstGeom>
          <a:solidFill>
            <a:srgbClr val="7030A0"/>
          </a:solidFill>
        </p:spPr>
        <p:txBody>
          <a:bodyPr wrap="square" rtlCol="0">
            <a:spAutoFit/>
          </a:bodyPr>
          <a:lstStyle/>
          <a:p>
            <a:pPr algn="ctr"/>
            <a:r>
              <a:rPr lang="en-GB" b="1" dirty="0" smtClean="0">
                <a:solidFill>
                  <a:schemeClr val="bg1"/>
                </a:solidFill>
              </a:rPr>
              <a:t>Freda </a:t>
            </a:r>
            <a:r>
              <a:rPr lang="en-GB" b="1" dirty="0" err="1" smtClean="0">
                <a:solidFill>
                  <a:schemeClr val="bg1"/>
                </a:solidFill>
              </a:rPr>
              <a:t>Khalo</a:t>
            </a:r>
            <a:endParaRPr lang="en-GB" b="1" dirty="0">
              <a:solidFill>
                <a:schemeClr val="bg1"/>
              </a:solidFill>
            </a:endParaRPr>
          </a:p>
        </p:txBody>
      </p:sp>
      <p:sp>
        <p:nvSpPr>
          <p:cNvPr id="27" name="TextBox 26"/>
          <p:cNvSpPr txBox="1"/>
          <p:nvPr/>
        </p:nvSpPr>
        <p:spPr>
          <a:xfrm>
            <a:off x="37067" y="2460748"/>
            <a:ext cx="2841305" cy="2677656"/>
          </a:xfrm>
          <a:prstGeom prst="rect">
            <a:avLst/>
          </a:prstGeom>
          <a:noFill/>
        </p:spPr>
        <p:txBody>
          <a:bodyPr wrap="square" rtlCol="0">
            <a:spAutoFit/>
          </a:bodyPr>
          <a:lstStyle/>
          <a:p>
            <a:r>
              <a:rPr lang="en-GB" altLang="en-US" sz="1200" u="sng" dirty="0" smtClean="0">
                <a:solidFill>
                  <a:schemeClr val="accent1">
                    <a:lumMod val="75000"/>
                  </a:schemeClr>
                </a:solidFill>
                <a:cs typeface="Arial" panose="020B0604020202020204" pitchFamily="34" charset="0"/>
              </a:rPr>
              <a:t>Who is she and what is she famous for?</a:t>
            </a:r>
          </a:p>
          <a:p>
            <a:r>
              <a:rPr lang="en-GB" altLang="en-US" sz="1200" dirty="0" smtClean="0">
                <a:cs typeface="Arial" panose="020B0604020202020204" pitchFamily="34" charset="0"/>
              </a:rPr>
              <a:t>She is a Mexican painter born July 1907 – 1954.  She is known for her surreal and very personal works.  She was disabled and had studied medicine in order to become a doctor.</a:t>
            </a:r>
          </a:p>
          <a:p>
            <a:endParaRPr lang="en-GB" altLang="en-US" sz="1200" dirty="0" smtClean="0">
              <a:cs typeface="Arial" panose="020B0604020202020204" pitchFamily="34" charset="0"/>
            </a:endParaRPr>
          </a:p>
          <a:p>
            <a:r>
              <a:rPr lang="en-GB" altLang="en-US" sz="1200" u="sng" dirty="0" smtClean="0">
                <a:solidFill>
                  <a:schemeClr val="accent1">
                    <a:lumMod val="75000"/>
                  </a:schemeClr>
                </a:solidFill>
                <a:cs typeface="Arial" panose="020B0604020202020204" pitchFamily="34" charset="0"/>
              </a:rPr>
              <a:t>What inspired her?</a:t>
            </a:r>
          </a:p>
          <a:p>
            <a:r>
              <a:rPr lang="en-GB" altLang="en-US" sz="1200" dirty="0" smtClean="0">
                <a:cs typeface="Arial" panose="020B0604020202020204" pitchFamily="34" charset="0"/>
              </a:rPr>
              <a:t>When she was 18 she was involved in an accident and suffered from severe pain for  the rest of her life.  This inspired her to paint her painful life and the harsh lives of women.</a:t>
            </a:r>
          </a:p>
          <a:p>
            <a:pPr algn="just"/>
            <a:endParaRPr lang="en-GB" altLang="en-US" sz="1200" u="sng" dirty="0" smtClean="0">
              <a:solidFill>
                <a:schemeClr val="accent1">
                  <a:lumMod val="75000"/>
                </a:schemeClr>
              </a:solidFill>
              <a:cs typeface="Arial" panose="020B0604020202020204" pitchFamily="34" charset="0"/>
            </a:endParaRPr>
          </a:p>
        </p:txBody>
      </p:sp>
      <p:sp>
        <p:nvSpPr>
          <p:cNvPr id="39" name="TextBox 38"/>
          <p:cNvSpPr txBox="1"/>
          <p:nvPr/>
        </p:nvSpPr>
        <p:spPr>
          <a:xfrm>
            <a:off x="2804112" y="3423368"/>
            <a:ext cx="2962507" cy="369332"/>
          </a:xfrm>
          <a:prstGeom prst="rect">
            <a:avLst/>
          </a:prstGeom>
          <a:solidFill>
            <a:srgbClr val="0070C0"/>
          </a:solidFill>
        </p:spPr>
        <p:txBody>
          <a:bodyPr wrap="square" rtlCol="0">
            <a:spAutoFit/>
          </a:bodyPr>
          <a:lstStyle/>
          <a:p>
            <a:pPr algn="ctr"/>
            <a:r>
              <a:rPr lang="en-GB" b="1" dirty="0" smtClean="0">
                <a:solidFill>
                  <a:schemeClr val="bg1"/>
                </a:solidFill>
              </a:rPr>
              <a:t>Elements of Pattern:</a:t>
            </a:r>
            <a:endParaRPr lang="en-GB" b="1" dirty="0">
              <a:solidFill>
                <a:schemeClr val="bg1"/>
              </a:solidFill>
            </a:endParaRPr>
          </a:p>
        </p:txBody>
      </p:sp>
      <p:sp>
        <p:nvSpPr>
          <p:cNvPr id="40" name="TextBox 39"/>
          <p:cNvSpPr txBox="1"/>
          <p:nvPr/>
        </p:nvSpPr>
        <p:spPr>
          <a:xfrm>
            <a:off x="2804112" y="5226237"/>
            <a:ext cx="2964044" cy="369332"/>
          </a:xfrm>
          <a:prstGeom prst="rect">
            <a:avLst/>
          </a:prstGeom>
          <a:solidFill>
            <a:srgbClr val="D0309B"/>
          </a:solidFill>
        </p:spPr>
        <p:txBody>
          <a:bodyPr wrap="square" rtlCol="0">
            <a:spAutoFit/>
          </a:bodyPr>
          <a:lstStyle/>
          <a:p>
            <a:pPr algn="ctr"/>
            <a:r>
              <a:rPr lang="en-GB" b="1" dirty="0" smtClean="0">
                <a:solidFill>
                  <a:schemeClr val="bg1"/>
                </a:solidFill>
              </a:rPr>
              <a:t> Surrealist Art Movement</a:t>
            </a:r>
            <a:endParaRPr lang="en-GB" b="1" dirty="0">
              <a:solidFill>
                <a:schemeClr val="bg1"/>
              </a:solidFill>
            </a:endParaRPr>
          </a:p>
        </p:txBody>
      </p:sp>
      <p:sp>
        <p:nvSpPr>
          <p:cNvPr id="4" name="Rectangle 3"/>
          <p:cNvSpPr/>
          <p:nvPr/>
        </p:nvSpPr>
        <p:spPr>
          <a:xfrm>
            <a:off x="2804111" y="5596978"/>
            <a:ext cx="3048935" cy="1200329"/>
          </a:xfrm>
          <a:prstGeom prst="rect">
            <a:avLst/>
          </a:prstGeom>
        </p:spPr>
        <p:txBody>
          <a:bodyPr wrap="square">
            <a:spAutoFit/>
          </a:bodyPr>
          <a:lstStyle/>
          <a:p>
            <a:r>
              <a:rPr lang="en-GB" sz="1200" dirty="0" smtClean="0"/>
              <a:t>Surrealism was an art and cultural movement which began in 1920. </a:t>
            </a:r>
            <a:r>
              <a:rPr lang="en-GB" sz="1200" dirty="0"/>
              <a:t>Surrealist works have an element of surprise: unexpected items are placed next to each other for no clear reason. </a:t>
            </a:r>
            <a:r>
              <a:rPr lang="en-GB" sz="1200" dirty="0" smtClean="0"/>
              <a:t>Left: Salvador </a:t>
            </a:r>
            <a:r>
              <a:rPr lang="en-GB" sz="1200" dirty="0" err="1" smtClean="0"/>
              <a:t>Dahli</a:t>
            </a:r>
            <a:r>
              <a:rPr lang="en-US" sz="1200" dirty="0" smtClean="0"/>
              <a:t>, </a:t>
            </a:r>
            <a:r>
              <a:rPr lang="en-US" sz="1200" dirty="0"/>
              <a:t>The Persistence of Memory, 1931</a:t>
            </a:r>
            <a:endParaRPr lang="en-GB" sz="1200" dirty="0"/>
          </a:p>
        </p:txBody>
      </p:sp>
      <p:pic>
        <p:nvPicPr>
          <p:cNvPr id="10" name="Picture 9"/>
          <p:cNvPicPr>
            <a:picLocks noChangeAspect="1"/>
          </p:cNvPicPr>
          <p:nvPr/>
        </p:nvPicPr>
        <p:blipFill>
          <a:blip r:embed="rId3"/>
          <a:stretch>
            <a:fillRect/>
          </a:stretch>
        </p:blipFill>
        <p:spPr>
          <a:xfrm>
            <a:off x="137811" y="807909"/>
            <a:ext cx="1270905" cy="1658311"/>
          </a:xfrm>
          <a:prstGeom prst="rect">
            <a:avLst/>
          </a:prstGeom>
        </p:spPr>
      </p:pic>
      <p:pic>
        <p:nvPicPr>
          <p:cNvPr id="6" name="Picture 5"/>
          <p:cNvPicPr>
            <a:picLocks noChangeAspect="1"/>
          </p:cNvPicPr>
          <p:nvPr/>
        </p:nvPicPr>
        <p:blipFill>
          <a:blip r:embed="rId4"/>
          <a:stretch>
            <a:fillRect/>
          </a:stretch>
        </p:blipFill>
        <p:spPr>
          <a:xfrm>
            <a:off x="1448872" y="809463"/>
            <a:ext cx="1240422" cy="1656757"/>
          </a:xfrm>
          <a:prstGeom prst="rect">
            <a:avLst/>
          </a:prstGeom>
        </p:spPr>
      </p:pic>
      <p:pic>
        <p:nvPicPr>
          <p:cNvPr id="7" name="Picture 6"/>
          <p:cNvPicPr>
            <a:picLocks noChangeAspect="1"/>
          </p:cNvPicPr>
          <p:nvPr/>
        </p:nvPicPr>
        <p:blipFill rotWithShape="1">
          <a:blip r:embed="rId5"/>
          <a:srcRect l="2139"/>
          <a:stretch/>
        </p:blipFill>
        <p:spPr>
          <a:xfrm>
            <a:off x="2804112" y="3833961"/>
            <a:ext cx="2964044" cy="1481319"/>
          </a:xfrm>
          <a:prstGeom prst="rect">
            <a:avLst/>
          </a:prstGeom>
        </p:spPr>
      </p:pic>
      <p:pic>
        <p:nvPicPr>
          <p:cNvPr id="9" name="Picture 8"/>
          <p:cNvPicPr>
            <a:picLocks noChangeAspect="1"/>
          </p:cNvPicPr>
          <p:nvPr/>
        </p:nvPicPr>
        <p:blipFill>
          <a:blip r:embed="rId6"/>
          <a:stretch>
            <a:fillRect/>
          </a:stretch>
        </p:blipFill>
        <p:spPr>
          <a:xfrm>
            <a:off x="2804112" y="774421"/>
            <a:ext cx="3078861" cy="1069843"/>
          </a:xfrm>
          <a:prstGeom prst="rect">
            <a:avLst/>
          </a:prstGeom>
        </p:spPr>
      </p:pic>
      <p:pic>
        <p:nvPicPr>
          <p:cNvPr id="11" name="Picture 10"/>
          <p:cNvPicPr>
            <a:picLocks noChangeAspect="1"/>
          </p:cNvPicPr>
          <p:nvPr/>
        </p:nvPicPr>
        <p:blipFill>
          <a:blip r:embed="rId7"/>
          <a:stretch>
            <a:fillRect/>
          </a:stretch>
        </p:blipFill>
        <p:spPr>
          <a:xfrm>
            <a:off x="3144605" y="1867828"/>
            <a:ext cx="2283057" cy="1465615"/>
          </a:xfrm>
          <a:prstGeom prst="rect">
            <a:avLst/>
          </a:prstGeom>
        </p:spPr>
      </p:pic>
      <p:pic>
        <p:nvPicPr>
          <p:cNvPr id="12" name="Picture 11"/>
          <p:cNvPicPr>
            <a:picLocks noChangeAspect="1"/>
          </p:cNvPicPr>
          <p:nvPr/>
        </p:nvPicPr>
        <p:blipFill>
          <a:blip r:embed="rId8"/>
          <a:stretch>
            <a:fillRect/>
          </a:stretch>
        </p:blipFill>
        <p:spPr>
          <a:xfrm>
            <a:off x="228639" y="5023859"/>
            <a:ext cx="2232017" cy="1662203"/>
          </a:xfrm>
          <a:prstGeom prst="rect">
            <a:avLst/>
          </a:prstGeom>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16657</TotalTime>
  <Words>322</Words>
  <Application>Microsoft Office PowerPoint</Application>
  <PresentationFormat>A4 Paper (210x297 mm)</PresentationFormat>
  <Paragraphs>34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Painting:  South American Art  |  Year 6  | Term:  Spring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Gillian Boake</cp:lastModifiedBy>
  <cp:revision>135</cp:revision>
  <cp:lastPrinted>2019-07-15T13:59:47Z</cp:lastPrinted>
  <dcterms:created xsi:type="dcterms:W3CDTF">2017-10-15T20:56:30Z</dcterms:created>
  <dcterms:modified xsi:type="dcterms:W3CDTF">2022-06-27T11:34:40Z</dcterms:modified>
</cp:coreProperties>
</file>