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7" r:id="rId2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824" autoAdjust="0"/>
    <p:restoredTop sz="95332" autoAdjust="0"/>
  </p:normalViewPr>
  <p:slideViewPr>
    <p:cSldViewPr snapToGrid="0" snapToObjects="1">
      <p:cViewPr>
        <p:scale>
          <a:sx n="82" d="100"/>
          <a:sy n="82" d="100"/>
        </p:scale>
        <p:origin x="1589" y="192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6/12/2023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387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3"/>
          </a:xfrm>
          <a:prstGeom prst="rect">
            <a:avLst/>
          </a:prstGeom>
        </p:spPr>
        <p:txBody>
          <a:bodyPr vert="horz" lIns="91294" tIns="45647" rIns="91294" bIns="45647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6/12/2023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6/12/2023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6/12/2023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6/12/2023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9201289"/>
              </p:ext>
            </p:extLst>
          </p:nvPr>
        </p:nvGraphicFramePr>
        <p:xfrm>
          <a:off x="4729017" y="4296732"/>
          <a:ext cx="5130801" cy="252984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029719">
                  <a:extLst>
                    <a:ext uri="{9D8B030D-6E8A-4147-A177-3AD203B41FA5}">
                      <a16:colId xmlns:a16="http://schemas.microsoft.com/office/drawing/2014/main" val="1703234384"/>
                    </a:ext>
                  </a:extLst>
                </a:gridCol>
                <a:gridCol w="4101082">
                  <a:extLst>
                    <a:ext uri="{9D8B030D-6E8A-4147-A177-3AD203B41FA5}">
                      <a16:colId xmlns:a16="http://schemas.microsoft.com/office/drawing/2014/main" val="631401818"/>
                    </a:ext>
                  </a:extLst>
                </a:gridCol>
              </a:tblGrid>
              <a:tr h="298877">
                <a:tc gridSpan="2">
                  <a:txBody>
                    <a:bodyPr/>
                    <a:lstStyle/>
                    <a:p>
                      <a:pPr algn="ctr"/>
                      <a:r>
                        <a:rPr lang="en-GB" sz="1600" b="1" dirty="0" smtClean="0">
                          <a:solidFill>
                            <a:schemeClr val="tx1"/>
                          </a:solidFill>
                          <a:latin typeface="Twinkl Cursive Looped" panose="02000000000000000000" pitchFamily="2" charset="0"/>
                        </a:rPr>
                        <a:t>FAMOUS DESIGNERS</a:t>
                      </a:r>
                      <a:r>
                        <a:rPr lang="en-GB" sz="1600" b="1" baseline="0" dirty="0" smtClean="0">
                          <a:solidFill>
                            <a:schemeClr val="tx1"/>
                          </a:solidFill>
                          <a:latin typeface="Twinkl Cursive Looped" panose="02000000000000000000" pitchFamily="2" charset="0"/>
                        </a:rPr>
                        <a:t> </a:t>
                      </a:r>
                      <a:endParaRPr lang="en-GB" sz="1600" b="1" dirty="0">
                        <a:solidFill>
                          <a:schemeClr val="tx1"/>
                        </a:solidFill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160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3918097"/>
                  </a:ext>
                </a:extLst>
              </a:tr>
              <a:tr h="896631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200" dirty="0" smtClean="0">
                          <a:latin typeface="Twinkl Cursive Looped" panose="02000000000000000000" pitchFamily="2" charset="0"/>
                        </a:rPr>
                        <a:t>Gabrielle Bonheur "</a:t>
                      </a:r>
                      <a:r>
                        <a:rPr lang="en-GB" sz="1200" b="1" dirty="0" smtClean="0">
                          <a:latin typeface="Twinkl Cursive Looped" panose="02000000000000000000" pitchFamily="2" charset="0"/>
                        </a:rPr>
                        <a:t>Coco" Chanel </a:t>
                      </a:r>
                      <a:r>
                        <a:rPr lang="en-GB" sz="1200" dirty="0" smtClean="0">
                          <a:latin typeface="Twinkl Cursive Looped" panose="02000000000000000000" pitchFamily="2" charset="0"/>
                        </a:rPr>
                        <a:t>was a French fashion designer and businesswoman. The founder and namesake of the Chanel brand, she was credited in the post–World War I era with popularizing a sporty, casual chic as the feminine standard of style.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40007911"/>
                  </a:ext>
                </a:extLst>
              </a:tr>
              <a:tr h="105965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200" b="1" dirty="0" smtClean="0">
                          <a:latin typeface="Twinkl Cursive Looped" panose="02000000000000000000" pitchFamily="2" charset="0"/>
                        </a:rPr>
                        <a:t>Virgil </a:t>
                      </a:r>
                      <a:r>
                        <a:rPr lang="en-GB" sz="1200" b="1" dirty="0" err="1" smtClean="0">
                          <a:latin typeface="Twinkl Cursive Looped" panose="02000000000000000000" pitchFamily="2" charset="0"/>
                        </a:rPr>
                        <a:t>Abloh</a:t>
                      </a:r>
                      <a:r>
                        <a:rPr lang="en-GB" sz="1200" b="1" dirty="0" smtClean="0">
                          <a:latin typeface="Twinkl Cursive Looped" panose="02000000000000000000" pitchFamily="2" charset="0"/>
                        </a:rPr>
                        <a:t> </a:t>
                      </a:r>
                      <a:r>
                        <a:rPr lang="en-GB" sz="1200" dirty="0" smtClean="0">
                          <a:latin typeface="Twinkl Cursive Looped" panose="02000000000000000000" pitchFamily="2" charset="0"/>
                        </a:rPr>
                        <a:t>was an American fashion designer and entrepreneur. One of the most influential and respected fashion designers of his generation.</a:t>
                      </a:r>
                      <a:r>
                        <a:rPr lang="en-GB" sz="1200" baseline="0" dirty="0" smtClean="0">
                          <a:latin typeface="Twinkl Cursive Looped" panose="02000000000000000000" pitchFamily="2" charset="0"/>
                        </a:rPr>
                        <a:t> In 2013, </a:t>
                      </a:r>
                      <a:r>
                        <a:rPr lang="en-GB" sz="1200" baseline="0" dirty="0" err="1" smtClean="0">
                          <a:latin typeface="Twinkl Cursive Looped" panose="02000000000000000000" pitchFamily="2" charset="0"/>
                        </a:rPr>
                        <a:t>Abloh</a:t>
                      </a:r>
                      <a:r>
                        <a:rPr lang="en-GB" sz="1200" baseline="0" dirty="0" smtClean="0">
                          <a:latin typeface="Twinkl Cursive Looped" panose="02000000000000000000" pitchFamily="2" charset="0"/>
                        </a:rPr>
                        <a:t> founded Off-White. 2018, </a:t>
                      </a:r>
                      <a:r>
                        <a:rPr lang="en-GB" sz="1200" baseline="0" dirty="0" err="1" smtClean="0">
                          <a:latin typeface="Twinkl Cursive Looped" panose="02000000000000000000" pitchFamily="2" charset="0"/>
                        </a:rPr>
                        <a:t>Abloh</a:t>
                      </a:r>
                      <a:r>
                        <a:rPr lang="en-GB" sz="1200" baseline="0" dirty="0" smtClean="0">
                          <a:latin typeface="Twinkl Cursive Looped" panose="02000000000000000000" pitchFamily="2" charset="0"/>
                        </a:rPr>
                        <a:t> was named artistic director of Louis Vuitton's menswear he designer street wear for everyday people. </a:t>
                      </a:r>
                      <a:endParaRPr lang="en-GB" sz="1200" dirty="0" smtClean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79174643"/>
                  </a:ext>
                </a:extLst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6443985"/>
              </p:ext>
            </p:extLst>
          </p:nvPr>
        </p:nvGraphicFramePr>
        <p:xfrm>
          <a:off x="4729018" y="851036"/>
          <a:ext cx="5130801" cy="3392895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006207">
                  <a:extLst>
                    <a:ext uri="{9D8B030D-6E8A-4147-A177-3AD203B41FA5}">
                      <a16:colId xmlns:a16="http://schemas.microsoft.com/office/drawing/2014/main" val="865682086"/>
                    </a:ext>
                  </a:extLst>
                </a:gridCol>
                <a:gridCol w="4124594">
                  <a:extLst>
                    <a:ext uri="{9D8B030D-6E8A-4147-A177-3AD203B41FA5}">
                      <a16:colId xmlns:a16="http://schemas.microsoft.com/office/drawing/2014/main" val="333396493"/>
                    </a:ext>
                  </a:extLst>
                </a:gridCol>
              </a:tblGrid>
              <a:tr h="360135">
                <a:tc gridSpan="2">
                  <a:txBody>
                    <a:bodyPr/>
                    <a:lstStyle/>
                    <a:p>
                      <a:pPr algn="ctr"/>
                      <a:r>
                        <a:rPr lang="en-GB" sz="1600" dirty="0" smtClean="0">
                          <a:solidFill>
                            <a:schemeClr val="tx1"/>
                          </a:solidFill>
                          <a:latin typeface="Twinkl Cursive Looped" panose="02000000000000000000" pitchFamily="2" charset="0"/>
                        </a:rPr>
                        <a:t>KEY VOCABULARY  </a:t>
                      </a:r>
                      <a:endParaRPr lang="en-GB" sz="1600" dirty="0">
                        <a:solidFill>
                          <a:schemeClr val="tx1"/>
                        </a:solidFill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68689851"/>
                  </a:ext>
                </a:extLst>
              </a:tr>
              <a:tr h="435163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solidFill>
                            <a:schemeClr val="tx1"/>
                          </a:solidFill>
                          <a:latin typeface="Twinkl Cursive Looped" panose="02000000000000000000" pitchFamily="2" charset="0"/>
                        </a:rPr>
                        <a:t>Function</a:t>
                      </a:r>
                      <a:endParaRPr lang="en-GB" sz="1200" dirty="0">
                        <a:solidFill>
                          <a:schemeClr val="tx1"/>
                        </a:solidFill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50" dirty="0" smtClean="0">
                          <a:solidFill>
                            <a:schemeClr val="tx1"/>
                          </a:solidFill>
                          <a:latin typeface="Twinkl Cursive Looped" panose="02000000000000000000" pitchFamily="2" charset="0"/>
                        </a:rPr>
                        <a:t>An activity that is natural to or the purpose of a person or thing.</a:t>
                      </a:r>
                      <a:endParaRPr lang="en-GB" sz="1150" dirty="0">
                        <a:solidFill>
                          <a:schemeClr val="tx1"/>
                        </a:solidFill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81160971"/>
                  </a:ext>
                </a:extLst>
              </a:tr>
              <a:tr h="270101">
                <a:tc>
                  <a:txBody>
                    <a:bodyPr/>
                    <a:lstStyle/>
                    <a:p>
                      <a:pPr algn="ctr"/>
                      <a:r>
                        <a:rPr lang="en-GB" sz="1200" baseline="0" dirty="0" smtClean="0">
                          <a:solidFill>
                            <a:schemeClr val="tx1"/>
                          </a:solidFill>
                          <a:latin typeface="Twinkl Cursive Looped" panose="02000000000000000000" pitchFamily="2" charset="0"/>
                        </a:rPr>
                        <a:t>Aesthetic</a:t>
                      </a:r>
                      <a:endParaRPr lang="en-GB" sz="1200" dirty="0">
                        <a:solidFill>
                          <a:schemeClr val="tx1"/>
                        </a:solidFill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50" dirty="0" smtClean="0">
                          <a:solidFill>
                            <a:schemeClr val="tx1"/>
                          </a:solidFill>
                          <a:latin typeface="Twinkl Cursive Looped" panose="02000000000000000000" pitchFamily="2" charset="0"/>
                        </a:rPr>
                        <a:t>Concerned with beauty or the appreciation of beauty.</a:t>
                      </a:r>
                      <a:endParaRPr lang="en-GB" sz="1150" dirty="0">
                        <a:solidFill>
                          <a:schemeClr val="tx1"/>
                        </a:solidFill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38103875"/>
                  </a:ext>
                </a:extLst>
              </a:tr>
              <a:tr h="270101">
                <a:tc>
                  <a:txBody>
                    <a:bodyPr/>
                    <a:lstStyle/>
                    <a:p>
                      <a:pPr algn="ctr"/>
                      <a:r>
                        <a:rPr lang="en-GB" sz="1200" baseline="0" dirty="0" smtClean="0">
                          <a:solidFill>
                            <a:schemeClr val="tx1"/>
                          </a:solidFill>
                          <a:latin typeface="Twinkl Cursive Looped" panose="02000000000000000000" pitchFamily="2" charset="0"/>
                        </a:rPr>
                        <a:t>Join</a:t>
                      </a:r>
                      <a:endParaRPr lang="en-GB" sz="1200" dirty="0">
                        <a:solidFill>
                          <a:schemeClr val="tx1"/>
                        </a:solidFill>
                        <a:latin typeface="Twinkl Cursive Looped" panose="02000000000000000000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50" baseline="0" dirty="0" smtClean="0">
                          <a:solidFill>
                            <a:schemeClr val="tx1"/>
                          </a:solidFill>
                          <a:latin typeface="Twinkl Cursive Looped" panose="02000000000000000000" pitchFamily="2" charset="0"/>
                        </a:rPr>
                        <a:t>Points where two pieces of fabric have been stitched together</a:t>
                      </a:r>
                      <a:endParaRPr lang="en-GB" sz="1150" baseline="0" dirty="0" smtClean="0">
                        <a:solidFill>
                          <a:schemeClr val="tx1"/>
                        </a:solidFill>
                        <a:latin typeface="Twinkl Cursive Looped" panose="02000000000000000000" pitchFamily="2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313158"/>
                  </a:ext>
                </a:extLst>
              </a:tr>
              <a:tr h="435163">
                <a:tc>
                  <a:txBody>
                    <a:bodyPr/>
                    <a:lstStyle/>
                    <a:p>
                      <a:pPr algn="ctr"/>
                      <a:r>
                        <a:rPr lang="en-GB" sz="1200" baseline="0" dirty="0" smtClean="0">
                          <a:solidFill>
                            <a:schemeClr val="tx1"/>
                          </a:solidFill>
                          <a:latin typeface="Twinkl Cursive Looped" panose="02000000000000000000" pitchFamily="2" charset="0"/>
                        </a:rPr>
                        <a:t>Clasp</a:t>
                      </a:r>
                      <a:endParaRPr lang="en-GB" sz="1200" dirty="0">
                        <a:solidFill>
                          <a:schemeClr val="tx1"/>
                        </a:solidFill>
                        <a:latin typeface="Twinkl Cursive Looped" panose="02000000000000000000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just">
                        <a:buFontTx/>
                        <a:buNone/>
                      </a:pPr>
                      <a:r>
                        <a:rPr lang="en-GB" sz="1150" dirty="0" smtClean="0">
                          <a:solidFill>
                            <a:schemeClr val="tx1"/>
                          </a:solidFill>
                          <a:latin typeface="Twinkl Cursive Looped" panose="02000000000000000000" pitchFamily="2" charset="0"/>
                        </a:rPr>
                        <a:t>A device with interlocking parts used for fastening things together.</a:t>
                      </a:r>
                      <a:endParaRPr lang="en-GB" sz="1150" dirty="0">
                        <a:solidFill>
                          <a:schemeClr val="tx1"/>
                        </a:solidFill>
                        <a:latin typeface="Twinkl Cursive Looped" panose="02000000000000000000" pitchFamily="2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69757214"/>
                  </a:ext>
                </a:extLst>
              </a:tr>
              <a:tr h="270101">
                <a:tc>
                  <a:txBody>
                    <a:bodyPr/>
                    <a:lstStyle/>
                    <a:p>
                      <a:pPr algn="ctr"/>
                      <a:r>
                        <a:rPr lang="en-GB" sz="1200" baseline="0" dirty="0" smtClean="0">
                          <a:solidFill>
                            <a:schemeClr val="tx1"/>
                          </a:solidFill>
                          <a:latin typeface="Twinkl Cursive Looped" panose="02000000000000000000" pitchFamily="2" charset="0"/>
                        </a:rPr>
                        <a:t>Fasten</a:t>
                      </a:r>
                      <a:endParaRPr lang="en-GB" sz="1200" dirty="0">
                        <a:solidFill>
                          <a:schemeClr val="tx1"/>
                        </a:solidFill>
                        <a:latin typeface="Twinkl Cursive Looped" panose="02000000000000000000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just">
                        <a:buFontTx/>
                        <a:buNone/>
                      </a:pPr>
                      <a:r>
                        <a:rPr lang="en-GB" sz="1150" dirty="0" smtClean="0">
                          <a:solidFill>
                            <a:schemeClr val="tx1"/>
                          </a:solidFill>
                          <a:latin typeface="Twinkl Cursive Looped" panose="02000000000000000000" pitchFamily="2" charset="0"/>
                        </a:rPr>
                        <a:t>Close or do up securely.</a:t>
                      </a:r>
                      <a:endParaRPr lang="en-GB" sz="1150" dirty="0">
                        <a:solidFill>
                          <a:schemeClr val="tx1"/>
                        </a:solidFill>
                        <a:latin typeface="Twinkl Cursive Looped" panose="02000000000000000000" pitchFamily="2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0992226"/>
                  </a:ext>
                </a:extLst>
              </a:tr>
              <a:tr h="435163">
                <a:tc>
                  <a:txBody>
                    <a:bodyPr/>
                    <a:lstStyle/>
                    <a:p>
                      <a:pPr algn="ctr"/>
                      <a:r>
                        <a:rPr lang="en-GB" sz="1200" baseline="0" dirty="0" smtClean="0">
                          <a:solidFill>
                            <a:schemeClr val="tx1"/>
                          </a:solidFill>
                          <a:latin typeface="Twinkl Cursive Looped" panose="02000000000000000000" pitchFamily="2" charset="0"/>
                        </a:rPr>
                        <a:t>Purpose</a:t>
                      </a:r>
                      <a:endParaRPr lang="en-GB" sz="1200" dirty="0">
                        <a:solidFill>
                          <a:schemeClr val="tx1"/>
                        </a:solidFill>
                        <a:latin typeface="Twinkl Cursive Looped" panose="02000000000000000000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just">
                        <a:buFontTx/>
                        <a:buNone/>
                      </a:pPr>
                      <a:r>
                        <a:rPr lang="en-GB" sz="1150" dirty="0" smtClean="0">
                          <a:solidFill>
                            <a:schemeClr val="tx1"/>
                          </a:solidFill>
                          <a:latin typeface="Twinkl Cursive Looped" panose="02000000000000000000" pitchFamily="2" charset="0"/>
                        </a:rPr>
                        <a:t>The reason for which something is done or created or for which something exists.</a:t>
                      </a:r>
                      <a:endParaRPr lang="en-GB" sz="1150" dirty="0">
                        <a:solidFill>
                          <a:schemeClr val="tx1"/>
                        </a:solidFill>
                        <a:latin typeface="Twinkl Cursive Looped" panose="02000000000000000000" pitchFamily="2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71678313"/>
                  </a:ext>
                </a:extLst>
              </a:tr>
              <a:tr h="435163">
                <a:tc>
                  <a:txBody>
                    <a:bodyPr/>
                    <a:lstStyle/>
                    <a:p>
                      <a:pPr algn="ctr"/>
                      <a:r>
                        <a:rPr lang="en-GB" sz="1200" baseline="0" dirty="0" smtClean="0">
                          <a:solidFill>
                            <a:schemeClr val="tx1"/>
                          </a:solidFill>
                          <a:latin typeface="Twinkl Cursive Looped" panose="02000000000000000000" pitchFamily="2" charset="0"/>
                        </a:rPr>
                        <a:t>Stitch</a:t>
                      </a:r>
                      <a:endParaRPr lang="en-GB" sz="1200" dirty="0">
                        <a:solidFill>
                          <a:schemeClr val="tx1"/>
                        </a:solidFill>
                        <a:latin typeface="Twinkl Cursive Looped" panose="02000000000000000000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just">
                        <a:buFontTx/>
                        <a:buNone/>
                      </a:pPr>
                      <a:r>
                        <a:rPr lang="en-GB" sz="1150" dirty="0" smtClean="0">
                          <a:solidFill>
                            <a:schemeClr val="tx1"/>
                          </a:solidFill>
                          <a:latin typeface="Twinkl Cursive Looped" panose="02000000000000000000" pitchFamily="2" charset="0"/>
                        </a:rPr>
                        <a:t>A</a:t>
                      </a:r>
                      <a:r>
                        <a:rPr lang="en-GB" sz="1150" baseline="0" dirty="0" smtClean="0">
                          <a:solidFill>
                            <a:schemeClr val="tx1"/>
                          </a:solidFill>
                          <a:latin typeface="Twinkl Cursive Looped" panose="02000000000000000000" pitchFamily="2" charset="0"/>
                        </a:rPr>
                        <a:t> </a:t>
                      </a:r>
                      <a:r>
                        <a:rPr lang="en-GB" sz="1150" dirty="0" smtClean="0">
                          <a:solidFill>
                            <a:schemeClr val="tx1"/>
                          </a:solidFill>
                          <a:latin typeface="Twinkl Cursive Looped" panose="02000000000000000000" pitchFamily="2" charset="0"/>
                        </a:rPr>
                        <a:t>loop of thread or yarn resulting from a single pass or movement of the needle in sewing, knitting, or crocheting.</a:t>
                      </a:r>
                      <a:endParaRPr lang="en-GB" sz="1150" dirty="0">
                        <a:solidFill>
                          <a:schemeClr val="tx1"/>
                        </a:solidFill>
                        <a:latin typeface="Twinkl Cursive Looped" panose="02000000000000000000" pitchFamily="2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78612023"/>
                  </a:ext>
                </a:extLst>
              </a:tr>
              <a:tr h="435163">
                <a:tc>
                  <a:txBody>
                    <a:bodyPr/>
                    <a:lstStyle/>
                    <a:p>
                      <a:pPr algn="ctr"/>
                      <a:r>
                        <a:rPr lang="en-GB" sz="1200" baseline="0" dirty="0" smtClean="0">
                          <a:solidFill>
                            <a:schemeClr val="tx1"/>
                          </a:solidFill>
                          <a:latin typeface="Twinkl Cursive Looped" panose="02000000000000000000" pitchFamily="2" charset="0"/>
                        </a:rPr>
                        <a:t>Sew</a:t>
                      </a:r>
                      <a:endParaRPr lang="en-GB" sz="1200" dirty="0">
                        <a:solidFill>
                          <a:schemeClr val="tx1"/>
                        </a:solidFill>
                        <a:latin typeface="Twinkl Cursive Looped" panose="02000000000000000000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just">
                        <a:buFontTx/>
                        <a:buNone/>
                      </a:pPr>
                      <a:r>
                        <a:rPr lang="en-GB" sz="1150" dirty="0" smtClean="0">
                          <a:solidFill>
                            <a:schemeClr val="tx1"/>
                          </a:solidFill>
                          <a:latin typeface="Twinkl Cursive Looped" panose="02000000000000000000" pitchFamily="2" charset="0"/>
                        </a:rPr>
                        <a:t>Join, fasten, or repair (something) by making stitches with a needle and thread or a sewing machine.</a:t>
                      </a:r>
                      <a:endParaRPr lang="en-GB" sz="1150" dirty="0">
                        <a:solidFill>
                          <a:schemeClr val="tx1"/>
                        </a:solidFill>
                        <a:latin typeface="Twinkl Cursive Looped" panose="02000000000000000000" pitchFamily="2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80736196"/>
                  </a:ext>
                </a:extLst>
              </a:tr>
            </a:tbl>
          </a:graphicData>
        </a:graphic>
      </p:graphicFrame>
      <p:sp>
        <p:nvSpPr>
          <p:cNvPr id="5" name="Title 1"/>
          <p:cNvSpPr txBox="1">
            <a:spLocks/>
          </p:cNvSpPr>
          <p:nvPr/>
        </p:nvSpPr>
        <p:spPr>
          <a:xfrm>
            <a:off x="0" y="41775"/>
            <a:ext cx="8502568" cy="273090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600" b="1" dirty="0" smtClean="0">
                <a:latin typeface="Twinkl Cursive Looped" panose="02000000000000000000" pitchFamily="2" charset="0"/>
              </a:rPr>
              <a:t>Shirley Heath </a:t>
            </a:r>
            <a:r>
              <a:rPr lang="en-US" sz="1800" b="1" dirty="0" smtClean="0">
                <a:latin typeface="Twinkl Cursive Looped" panose="02000000000000000000" pitchFamily="2" charset="0"/>
              </a:rPr>
              <a:t>		Creating a Pencil Case |  Year 5 | Summer Term</a:t>
            </a:r>
            <a:endParaRPr lang="en-US" sz="1800" b="1" dirty="0">
              <a:latin typeface="Twinkl Cursive Looped" panose="02000000000000000000" pitchFamily="2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8377138"/>
              </p:ext>
            </p:extLst>
          </p:nvPr>
        </p:nvGraphicFramePr>
        <p:xfrm>
          <a:off x="42079" y="365990"/>
          <a:ext cx="1237295" cy="6439775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237295">
                  <a:extLst>
                    <a:ext uri="{9D8B030D-6E8A-4147-A177-3AD203B41FA5}">
                      <a16:colId xmlns:a16="http://schemas.microsoft.com/office/drawing/2014/main" val="4162788006"/>
                    </a:ext>
                  </a:extLst>
                </a:gridCol>
              </a:tblGrid>
              <a:tr h="573431"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Twinkl Cursive Looped" panose="02000000000000000000" pitchFamily="2" charset="0"/>
                        </a:rPr>
                        <a:t>SKILLS</a:t>
                      </a:r>
                      <a:r>
                        <a:rPr lang="en-GB" sz="1400" b="1" baseline="0" dirty="0" smtClean="0">
                          <a:solidFill>
                            <a:schemeClr val="tx1"/>
                          </a:solidFill>
                          <a:latin typeface="Twinkl Cursive Looped" panose="02000000000000000000" pitchFamily="2" charset="0"/>
                        </a:rPr>
                        <a:t> I WILL LEARN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3293178"/>
                  </a:ext>
                </a:extLst>
              </a:tr>
              <a:tr h="185606">
                <a:tc>
                  <a:txBody>
                    <a:bodyPr/>
                    <a:lstStyle/>
                    <a:p>
                      <a:pPr marL="0" lvl="0" indent="0" algn="ctr">
                        <a:buFont typeface="Symbol" panose="05050102010706020507" pitchFamily="18" charset="2"/>
                        <a:buNone/>
                      </a:pPr>
                      <a:r>
                        <a:rPr lang="en-GB" sz="1100" b="1" dirty="0" smtClean="0">
                          <a:effectLst/>
                          <a:latin typeface="Twinkl Cursive Looped" panose="02000000000000000000" pitchFamily="2" charset="0"/>
                        </a:rPr>
                        <a:t>Sewing</a:t>
                      </a:r>
                      <a:endParaRPr lang="en-GB" sz="1100" b="1" dirty="0">
                        <a:effectLst/>
                        <a:latin typeface="Twinkl Cursive Looped" panose="02000000000000000000" pitchFamily="2" charset="0"/>
                      </a:endParaRPr>
                    </a:p>
                  </a:txBody>
                  <a:tcPr marL="114300" marR="114300" marT="0" marB="0" anchor="ctr"/>
                </a:tc>
                <a:extLst>
                  <a:ext uri="{0D108BD9-81ED-4DB2-BD59-A6C34878D82A}">
                    <a16:rowId xmlns:a16="http://schemas.microsoft.com/office/drawing/2014/main" val="3486050792"/>
                  </a:ext>
                </a:extLst>
              </a:tr>
              <a:tr h="588521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Twinkl Cursive Looped" panose="02000000000000000000" pitchFamily="2" charset="0"/>
                        </a:rPr>
                        <a:t>Design a product</a:t>
                      </a:r>
                      <a:r>
                        <a:rPr lang="en-GB" sz="1100" baseline="0" dirty="0" smtClean="0">
                          <a:latin typeface="Twinkl Cursive Looped" panose="02000000000000000000" pitchFamily="2" charset="0"/>
                        </a:rPr>
                        <a:t> to fit a design brief </a:t>
                      </a:r>
                      <a:endParaRPr lang="en-GB" sz="110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14549235"/>
                  </a:ext>
                </a:extLst>
              </a:tr>
              <a:tr h="433535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Twinkl Cursive Looped" panose="02000000000000000000" pitchFamily="2" charset="0"/>
                        </a:rPr>
                        <a:t>Measure and cut fabric to size </a:t>
                      </a:r>
                      <a:endParaRPr lang="en-GB" sz="110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23235086"/>
                  </a:ext>
                </a:extLst>
              </a:tr>
              <a:tr h="62948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 smtClean="0">
                          <a:latin typeface="Twinkl Cursive Looped" panose="02000000000000000000" pitchFamily="2" charset="0"/>
                        </a:rPr>
                        <a:t>Thread</a:t>
                      </a:r>
                      <a:r>
                        <a:rPr lang="en-GB" sz="1200" b="0" baseline="0" dirty="0" smtClean="0">
                          <a:latin typeface="Twinkl Cursive Looped" panose="02000000000000000000" pitchFamily="2" charset="0"/>
                        </a:rPr>
                        <a:t> </a:t>
                      </a:r>
                      <a:r>
                        <a:rPr lang="en-GB" sz="1200" b="0" baseline="0" dirty="0" smtClean="0">
                          <a:latin typeface="Twinkl Cursive Looped" panose="02000000000000000000" pitchFamily="2" charset="0"/>
                        </a:rPr>
                        <a:t>a </a:t>
                      </a:r>
                      <a:r>
                        <a:rPr lang="en-GB" sz="1200" b="0" baseline="0" dirty="0" smtClean="0">
                          <a:latin typeface="Twinkl Cursive Looped" panose="02000000000000000000" pitchFamily="2" charset="0"/>
                        </a:rPr>
                        <a:t>needle using cotton</a:t>
                      </a:r>
                      <a:endParaRPr lang="en-GB" sz="1200" b="0" dirty="0" smtClean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72998620"/>
                  </a:ext>
                </a:extLst>
              </a:tr>
              <a:tr h="81487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 smtClean="0">
                          <a:latin typeface="Twinkl Cursive Looped" panose="02000000000000000000" pitchFamily="2" charset="0"/>
                        </a:rPr>
                        <a:t>Stitch types: running, back, over, French knot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00819497"/>
                  </a:ext>
                </a:extLst>
              </a:tr>
              <a:tr h="45638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 smtClean="0">
                          <a:latin typeface="Twinkl Cursive Looped" panose="02000000000000000000" pitchFamily="2" charset="0"/>
                        </a:rPr>
                        <a:t>Join</a:t>
                      </a:r>
                      <a:r>
                        <a:rPr lang="en-GB" sz="1200" b="0" baseline="0" dirty="0" smtClean="0">
                          <a:latin typeface="Twinkl Cursive Looped" panose="02000000000000000000" pitchFamily="2" charset="0"/>
                        </a:rPr>
                        <a:t> two pieces of fabric </a:t>
                      </a:r>
                      <a:endParaRPr lang="en-GB" sz="1200" b="0" dirty="0" smtClean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02967681"/>
                  </a:ext>
                </a:extLst>
              </a:tr>
              <a:tr h="63379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 smtClean="0">
                          <a:latin typeface="Twinkl Cursive Looped" panose="02000000000000000000" pitchFamily="2" charset="0"/>
                        </a:rPr>
                        <a:t>Use a pencil to draw a pattern into foam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26961377"/>
                  </a:ext>
                </a:extLst>
              </a:tr>
              <a:tr h="63379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 smtClean="0">
                          <a:latin typeface="Twinkl Cursive Looped" panose="02000000000000000000" pitchFamily="2" charset="0"/>
                        </a:rPr>
                        <a:t>Press and roll pattern to form a print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17848637"/>
                  </a:ext>
                </a:extLst>
              </a:tr>
              <a:tr h="81487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 smtClean="0">
                          <a:latin typeface="Twinkl Cursive Looped" panose="02000000000000000000" pitchFamily="2" charset="0"/>
                        </a:rPr>
                        <a:t>Attach decoration and clasp using over stitch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63971910"/>
                  </a:ext>
                </a:extLst>
              </a:tr>
              <a:tr h="63379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 smtClean="0">
                          <a:latin typeface="Twinkl Cursive Looped" panose="02000000000000000000" pitchFamily="2" charset="0"/>
                        </a:rPr>
                        <a:t>Evaluate the function</a:t>
                      </a:r>
                      <a:r>
                        <a:rPr lang="en-GB" sz="1200" b="0" baseline="0" dirty="0" smtClean="0">
                          <a:latin typeface="Twinkl Cursive Looped" panose="02000000000000000000" pitchFamily="2" charset="0"/>
                        </a:rPr>
                        <a:t> of my product </a:t>
                      </a:r>
                      <a:endParaRPr lang="en-GB" sz="1200" b="0" dirty="0" smtClean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17000812"/>
                  </a:ext>
                </a:extLst>
              </a:tr>
            </a:tbl>
          </a:graphicData>
        </a:graphic>
      </p:graphicFrame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81811" y="4683045"/>
            <a:ext cx="981680" cy="93595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9052" y="5718442"/>
            <a:ext cx="992911" cy="1045635"/>
          </a:xfrm>
          <a:prstGeom prst="rect">
            <a:avLst/>
          </a:prstGeom>
        </p:spPr>
      </p:pic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2931086"/>
              </p:ext>
            </p:extLst>
          </p:nvPr>
        </p:nvGraphicFramePr>
        <p:xfrm>
          <a:off x="4729017" y="389274"/>
          <a:ext cx="4064001" cy="42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1">
                  <a:extLst>
                    <a:ext uri="{9D8B030D-6E8A-4147-A177-3AD203B41FA5}">
                      <a16:colId xmlns:a16="http://schemas.microsoft.com/office/drawing/2014/main" val="3824194408"/>
                    </a:ext>
                  </a:extLst>
                </a:gridCol>
              </a:tblGrid>
              <a:tr h="303697">
                <a:tc>
                  <a:txBody>
                    <a:bodyPr/>
                    <a:lstStyle/>
                    <a:p>
                      <a:r>
                        <a:rPr lang="en-GB" sz="1100" b="1" dirty="0" smtClean="0">
                          <a:solidFill>
                            <a:schemeClr val="tx1"/>
                          </a:solidFill>
                          <a:latin typeface="Twinkl Cursive Looped" panose="02000000000000000000" pitchFamily="2" charset="0"/>
                        </a:rPr>
                        <a:t>Design Brief: </a:t>
                      </a:r>
                      <a:r>
                        <a:rPr lang="en-GB" sz="1100" b="0" dirty="0" smtClean="0">
                          <a:solidFill>
                            <a:schemeClr val="tx1"/>
                          </a:solidFill>
                          <a:latin typeface="Twinkl Cursive Looped" panose="02000000000000000000" pitchFamily="2" charset="0"/>
                        </a:rPr>
                        <a:t>Inspired by Chanel, Smiggle wants to create a new pencil case specifically designed for Year 6 children. 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69211387"/>
                  </a:ext>
                </a:extLst>
              </a:tr>
            </a:tbl>
          </a:graphicData>
        </a:graphic>
      </p:graphicFrame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flipH="1">
            <a:off x="8577827" y="91598"/>
            <a:ext cx="1328173" cy="1022071"/>
          </a:xfrm>
          <a:prstGeom prst="rect">
            <a:avLst/>
          </a:prstGeom>
        </p:spPr>
      </p:pic>
      <p:graphicFrame>
        <p:nvGraphicFramePr>
          <p:cNvPr id="25" name="Table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5094392"/>
              </p:ext>
            </p:extLst>
          </p:nvPr>
        </p:nvGraphicFramePr>
        <p:xfrm>
          <a:off x="1318176" y="338867"/>
          <a:ext cx="3346967" cy="64669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7519">
                  <a:extLst>
                    <a:ext uri="{9D8B030D-6E8A-4147-A177-3AD203B41FA5}">
                      <a16:colId xmlns:a16="http://schemas.microsoft.com/office/drawing/2014/main" val="804643952"/>
                    </a:ext>
                  </a:extLst>
                </a:gridCol>
                <a:gridCol w="2071905">
                  <a:extLst>
                    <a:ext uri="{9D8B030D-6E8A-4147-A177-3AD203B41FA5}">
                      <a16:colId xmlns:a16="http://schemas.microsoft.com/office/drawing/2014/main" val="1179195168"/>
                    </a:ext>
                  </a:extLst>
                </a:gridCol>
                <a:gridCol w="1007543">
                  <a:extLst>
                    <a:ext uri="{9D8B030D-6E8A-4147-A177-3AD203B41FA5}">
                      <a16:colId xmlns:a16="http://schemas.microsoft.com/office/drawing/2014/main" val="2750467192"/>
                    </a:ext>
                  </a:extLst>
                </a:gridCol>
              </a:tblGrid>
              <a:tr h="363011">
                <a:tc gridSpan="3">
                  <a:txBody>
                    <a:bodyPr/>
                    <a:lstStyle/>
                    <a:p>
                      <a:pPr algn="ctr"/>
                      <a:r>
                        <a:rPr lang="en-GB" sz="1600" dirty="0" smtClean="0">
                          <a:solidFill>
                            <a:schemeClr val="tx1"/>
                          </a:solidFill>
                          <a:latin typeface="Twinkl Cursive Looped" panose="02000000000000000000" pitchFamily="2" charset="0"/>
                        </a:rPr>
                        <a:t>KEY</a:t>
                      </a:r>
                      <a:r>
                        <a:rPr lang="en-GB" sz="1600" baseline="0" dirty="0" smtClean="0">
                          <a:solidFill>
                            <a:schemeClr val="tx1"/>
                          </a:solidFill>
                          <a:latin typeface="Twinkl Cursive Looped" panose="02000000000000000000" pitchFamily="2" charset="0"/>
                        </a:rPr>
                        <a:t> KNOWLEDGE </a:t>
                      </a:r>
                      <a:endParaRPr lang="en-GB" sz="1600" dirty="0">
                        <a:solidFill>
                          <a:schemeClr val="tx1"/>
                        </a:solidFill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1600" dirty="0">
                        <a:solidFill>
                          <a:schemeClr val="tx1"/>
                        </a:solidFill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6821641"/>
                  </a:ext>
                </a:extLst>
              </a:tr>
              <a:tr h="922653">
                <a:tc rowSpan="2">
                  <a:txBody>
                    <a:bodyPr/>
                    <a:lstStyle/>
                    <a:p>
                      <a:pPr algn="ctr"/>
                      <a:r>
                        <a:rPr lang="en-US" sz="1400" b="1" kern="1200" dirty="0" smtClean="0">
                          <a:effectLst/>
                          <a:latin typeface="Twinkl Cursive Looped" panose="02000000000000000000" pitchFamily="2" charset="0"/>
                        </a:rPr>
                        <a:t>PREVIOUS</a:t>
                      </a:r>
                      <a:r>
                        <a:rPr lang="en-US" sz="1400" b="1" kern="1200" baseline="0" dirty="0" smtClean="0">
                          <a:effectLst/>
                          <a:latin typeface="Twinkl Cursive Looped" panose="02000000000000000000" pitchFamily="2" charset="0"/>
                        </a:rPr>
                        <a:t> LEARNING</a:t>
                      </a:r>
                      <a:endParaRPr lang="en-US" sz="1400" b="1" i="0" kern="1200" dirty="0" smtClean="0">
                        <a:solidFill>
                          <a:schemeClr val="bg1"/>
                        </a:solidFill>
                        <a:effectLst/>
                        <a:latin typeface="Twinkl Cursive Looped" panose="02000000000000000000" pitchFamily="2" charset="0"/>
                        <a:ea typeface="+mn-ea"/>
                        <a:cs typeface="+mn-cs"/>
                      </a:endParaRPr>
                    </a:p>
                  </a:txBody>
                  <a:tcPr vert="vert27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b="1" u="sng" dirty="0" smtClean="0">
                          <a:latin typeface="Twinkl Cursive Looped" panose="02000000000000000000" pitchFamily="2" charset="0"/>
                        </a:rPr>
                        <a:t>Running Stitch</a:t>
                      </a:r>
                    </a:p>
                    <a:p>
                      <a:pPr algn="just"/>
                      <a:r>
                        <a:rPr lang="en-US" sz="1100" kern="1200" dirty="0" smtClean="0">
                          <a:effectLst/>
                          <a:latin typeface="Twinkl Cursive Looped" panose="02000000000000000000" pitchFamily="2" charset="0"/>
                        </a:rPr>
                        <a:t>A very simple stitch</a:t>
                      </a:r>
                      <a:r>
                        <a:rPr lang="en-US" sz="1100" kern="1200" baseline="0" dirty="0" smtClean="0">
                          <a:effectLst/>
                          <a:latin typeface="Twinkl Cursive Looped" panose="02000000000000000000" pitchFamily="2" charset="0"/>
                        </a:rPr>
                        <a:t> </a:t>
                      </a:r>
                      <a:r>
                        <a:rPr lang="en-US" sz="1100" kern="1200" dirty="0" smtClean="0">
                          <a:effectLst/>
                          <a:latin typeface="Twinkl Cursive Looped" panose="02000000000000000000" pitchFamily="2" charset="0"/>
                        </a:rPr>
                        <a:t>used to join fabrics. It is made up of a straight line of stitches of equal length.</a:t>
                      </a:r>
                      <a:endParaRPr lang="en-US" sz="1100" b="0" i="0" kern="1200" dirty="0" smtClean="0">
                        <a:solidFill>
                          <a:schemeClr val="dk1"/>
                        </a:solidFill>
                        <a:effectLst/>
                        <a:latin typeface="Twinkl Cursive Looped" panose="02000000000000000000" pitchFamily="2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endParaRPr lang="en-US" sz="1100" b="0" i="0" kern="1200" dirty="0" smtClean="0">
                        <a:solidFill>
                          <a:schemeClr val="dk1"/>
                        </a:solidFill>
                        <a:effectLst/>
                        <a:latin typeface="Twinkl Cursive Looped" panose="02000000000000000000" pitchFamily="2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4666167"/>
                  </a:ext>
                </a:extLst>
              </a:tr>
              <a:tr h="1230173">
                <a:tc vMerge="1">
                  <a:txBody>
                    <a:bodyPr/>
                    <a:lstStyle/>
                    <a:p>
                      <a:endParaRPr lang="en-US" sz="1050" b="0" i="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b="1" u="sng" dirty="0" smtClean="0">
                          <a:latin typeface="Twinkl Cursive Looped" panose="02000000000000000000" pitchFamily="2" charset="0"/>
                        </a:rPr>
                        <a:t>Over Stitch</a:t>
                      </a:r>
                    </a:p>
                    <a:p>
                      <a:pPr algn="just"/>
                      <a:r>
                        <a:rPr lang="en-US" sz="1100" kern="1200" dirty="0" smtClean="0">
                          <a:effectLst/>
                          <a:latin typeface="Twinkl Cursive Looped" panose="02000000000000000000" pitchFamily="2" charset="0"/>
                        </a:rPr>
                        <a:t>Used on the raw edge of the fabric,</a:t>
                      </a:r>
                      <a:r>
                        <a:rPr lang="en-US" sz="1100" kern="1200" baseline="0" dirty="0" smtClean="0">
                          <a:effectLst/>
                          <a:latin typeface="Twinkl Cursive Looped" panose="02000000000000000000" pitchFamily="2" charset="0"/>
                        </a:rPr>
                        <a:t> t</a:t>
                      </a:r>
                      <a:r>
                        <a:rPr lang="en-US" sz="1100" kern="1200" dirty="0" smtClean="0">
                          <a:effectLst/>
                          <a:latin typeface="Twinkl Cursive Looped" panose="02000000000000000000" pitchFamily="2" charset="0"/>
                        </a:rPr>
                        <a:t>his stitch uses short stitches over the raw edge of the fabric to neaten edges and to prevent unraveling of threads.</a:t>
                      </a:r>
                      <a:endParaRPr lang="en-US" sz="1100" b="0" i="0" kern="1200" dirty="0" smtClean="0">
                        <a:solidFill>
                          <a:schemeClr val="dk1"/>
                        </a:solidFill>
                        <a:effectLst/>
                        <a:latin typeface="Twinkl Cursive Looped" panose="02000000000000000000" pitchFamily="2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endParaRPr lang="en-US" sz="1100" b="0" i="0" kern="1200" dirty="0" smtClean="0">
                        <a:solidFill>
                          <a:schemeClr val="dk1"/>
                        </a:solidFill>
                        <a:effectLst/>
                        <a:latin typeface="Twinkl Cursive Looped" panose="02000000000000000000" pitchFamily="2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26344684"/>
                  </a:ext>
                </a:extLst>
              </a:tr>
              <a:tr h="128642">
                <a:tc gridSpan="2">
                  <a:txBody>
                    <a:bodyPr/>
                    <a:lstStyle/>
                    <a:p>
                      <a:pPr algn="ctr"/>
                      <a:endParaRPr lang="en-GB" sz="1100" b="1" u="none" dirty="0" smtClean="0">
                        <a:solidFill>
                          <a:schemeClr val="bg1"/>
                        </a:solidFill>
                        <a:latin typeface="Twinkl Cursive Looped" panose="02000000000000000000" pitchFamily="2" charset="0"/>
                      </a:endParaRPr>
                    </a:p>
                  </a:txBody>
                  <a:tcPr vert="vert27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100" b="1" u="none" dirty="0" smtClean="0">
                        <a:solidFill>
                          <a:schemeClr val="bg1"/>
                        </a:solidFill>
                        <a:latin typeface="Twinkl Cursive Looped" panose="02000000000000000000" pitchFamily="2" charset="0"/>
                      </a:endParaRPr>
                    </a:p>
                  </a:txBody>
                  <a:tcPr vert="vert27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428113"/>
                  </a:ext>
                </a:extLst>
              </a:tr>
              <a:tr h="929763">
                <a:tc rowSpan="4">
                  <a:txBody>
                    <a:bodyPr/>
                    <a:lstStyle/>
                    <a:p>
                      <a:pPr algn="ctr"/>
                      <a:r>
                        <a:rPr lang="en-GB" sz="1400" b="1" u="none" dirty="0" smtClean="0">
                          <a:latin typeface="Twinkl Cursive Looped" panose="02000000000000000000" pitchFamily="2" charset="0"/>
                        </a:rPr>
                        <a:t>NEW</a:t>
                      </a:r>
                      <a:r>
                        <a:rPr lang="en-GB" sz="1400" b="1" u="none" baseline="0" dirty="0" smtClean="0">
                          <a:latin typeface="Twinkl Cursive Looped" panose="02000000000000000000" pitchFamily="2" charset="0"/>
                        </a:rPr>
                        <a:t> LEARNING</a:t>
                      </a:r>
                      <a:endParaRPr lang="en-GB" sz="1400" b="1" u="none" dirty="0" smtClean="0">
                        <a:solidFill>
                          <a:schemeClr val="bg1"/>
                        </a:solidFill>
                        <a:latin typeface="Twinkl Cursive Looped" panose="02000000000000000000" pitchFamily="2" charset="0"/>
                      </a:endParaRPr>
                    </a:p>
                  </a:txBody>
                  <a:tcPr vert="vert27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b="1" u="sng" dirty="0" smtClean="0">
                          <a:latin typeface="Twinkl Cursive Looped" panose="02000000000000000000" pitchFamily="2" charset="0"/>
                        </a:rPr>
                        <a:t>Back Stitch</a:t>
                      </a:r>
                    </a:p>
                    <a:p>
                      <a:pPr algn="just"/>
                      <a:r>
                        <a:rPr lang="en-GB" sz="1100" u="none" baseline="0" dirty="0" smtClean="0">
                          <a:latin typeface="Twinkl Cursive Looped" panose="02000000000000000000" pitchFamily="2" charset="0"/>
                        </a:rPr>
                        <a:t>Similar to a running stitch. </a:t>
                      </a:r>
                      <a:br>
                        <a:rPr lang="en-GB" sz="1100" u="none" baseline="0" dirty="0" smtClean="0">
                          <a:latin typeface="Twinkl Cursive Looped" panose="02000000000000000000" pitchFamily="2" charset="0"/>
                        </a:rPr>
                      </a:br>
                      <a:r>
                        <a:rPr lang="en-GB" sz="1100" u="none" baseline="0" dirty="0" smtClean="0">
                          <a:latin typeface="Twinkl Cursive Looped" panose="02000000000000000000" pitchFamily="2" charset="0"/>
                        </a:rPr>
                        <a:t>This time gaps are filled by taking the second stitch back over to meet the first.</a:t>
                      </a:r>
                      <a:endParaRPr lang="en-GB" sz="1100" b="0" u="none" dirty="0" smtClean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endParaRPr lang="en-GB" sz="1100" b="0" u="none" dirty="0" smtClean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29564527"/>
                  </a:ext>
                </a:extLst>
              </a:tr>
              <a:tr h="1067683">
                <a:tc vMerge="1"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GB" sz="1100" b="0" u="none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just" defTabSz="914400" rtl="0" eaLnBrk="1" latinLnBrk="0" hangingPunct="1"/>
                      <a:r>
                        <a:rPr lang="en-GB" sz="1100" b="1" u="sng" kern="1200" dirty="0" smtClean="0">
                          <a:latin typeface="Twinkl Cursive Looped" panose="02000000000000000000" pitchFamily="2" charset="0"/>
                        </a:rPr>
                        <a:t>Blanket</a:t>
                      </a:r>
                      <a:r>
                        <a:rPr lang="en-GB" sz="1100" b="1" u="sng" kern="1200" baseline="0" dirty="0" smtClean="0">
                          <a:latin typeface="Twinkl Cursive Looped" panose="02000000000000000000" pitchFamily="2" charset="0"/>
                        </a:rPr>
                        <a:t> Stitch</a:t>
                      </a:r>
                    </a:p>
                    <a:p>
                      <a:pPr marL="0" algn="just" defTabSz="914400" rtl="0" eaLnBrk="1" latinLnBrk="0" hangingPunct="1"/>
                      <a:r>
                        <a:rPr lang="en-GB" sz="1100" u="none" kern="1200" baseline="0" dirty="0" smtClean="0">
                          <a:latin typeface="Twinkl Cursive Looped" panose="02000000000000000000" pitchFamily="2" charset="0"/>
                        </a:rPr>
                        <a:t>This </a:t>
                      </a:r>
                      <a:r>
                        <a:rPr lang="en-GB" sz="1100" u="none" kern="1200" baseline="0" dirty="0" smtClean="0">
                          <a:latin typeface="Twinkl Cursive Looped" panose="02000000000000000000" pitchFamily="2" charset="0"/>
                        </a:rPr>
                        <a:t>stitch carries over the edge of the fabric but joins the stitches along the fabric edge by looping the thread.</a:t>
                      </a:r>
                      <a:endParaRPr lang="en-GB" sz="1100" b="0" u="none" kern="1200" dirty="0">
                        <a:solidFill>
                          <a:schemeClr val="dk1"/>
                        </a:solidFill>
                        <a:latin typeface="Twinkl Cursive Looped" panose="02000000000000000000" pitchFamily="2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just" defTabSz="914400" rtl="0" eaLnBrk="1" latinLnBrk="0" hangingPunct="1"/>
                      <a:endParaRPr lang="en-GB" sz="1100" b="0" u="none" kern="1200" dirty="0">
                        <a:solidFill>
                          <a:schemeClr val="dk1"/>
                        </a:solidFill>
                        <a:latin typeface="Twinkl Cursive Looped" panose="02000000000000000000" pitchFamily="2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11527170"/>
                  </a:ext>
                </a:extLst>
              </a:tr>
              <a:tr h="929763">
                <a:tc vMerge="1"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GB" sz="1100" b="0" u="none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just" defTabSz="914400" rtl="0" eaLnBrk="1" latinLnBrk="0" hangingPunct="1"/>
                      <a:r>
                        <a:rPr lang="en-GB" sz="1100" b="1" u="sng" kern="1200" dirty="0" smtClean="0">
                          <a:latin typeface="Twinkl Cursive Looped" panose="02000000000000000000" pitchFamily="2" charset="0"/>
                        </a:rPr>
                        <a:t>French Knot</a:t>
                      </a:r>
                    </a:p>
                    <a:p>
                      <a:pPr marL="0" algn="just" defTabSz="914400" rtl="0" eaLnBrk="1" latinLnBrk="0" hangingPunct="1"/>
                      <a:r>
                        <a:rPr lang="en-GB" sz="1100" u="none" kern="1200" dirty="0" smtClean="0">
                          <a:latin typeface="Twinkl Cursive Looped" panose="02000000000000000000" pitchFamily="2" charset="0"/>
                        </a:rPr>
                        <a:t>A decorative </a:t>
                      </a:r>
                      <a:r>
                        <a:rPr lang="en-GB" sz="1100" u="none" kern="1200" dirty="0" smtClean="0">
                          <a:latin typeface="Twinkl Cursive Looped" panose="02000000000000000000" pitchFamily="2" charset="0"/>
                        </a:rPr>
                        <a:t>stitch,</a:t>
                      </a:r>
                      <a:r>
                        <a:rPr lang="en-GB" sz="1100" u="none" kern="1200" baseline="0" dirty="0" smtClean="0">
                          <a:latin typeface="Twinkl Cursive Looped" panose="02000000000000000000" pitchFamily="2" charset="0"/>
                        </a:rPr>
                        <a:t> </a:t>
                      </a:r>
                      <a:r>
                        <a:rPr lang="en-GB" sz="1100" u="none" kern="1200" dirty="0" smtClean="0">
                          <a:latin typeface="Twinkl Cursive Looped" panose="02000000000000000000" pitchFamily="2" charset="0"/>
                        </a:rPr>
                        <a:t>the </a:t>
                      </a:r>
                      <a:r>
                        <a:rPr lang="en-GB" sz="1100" u="none" kern="1200" baseline="0" dirty="0" smtClean="0">
                          <a:latin typeface="Twinkl Cursive Looped" panose="02000000000000000000" pitchFamily="2" charset="0"/>
                        </a:rPr>
                        <a:t>thread is wrapped around the needle before bringing back through the fabric.</a:t>
                      </a:r>
                      <a:endParaRPr lang="en-GB" sz="1100" b="0" u="none" kern="1200" dirty="0">
                        <a:solidFill>
                          <a:schemeClr val="dk1"/>
                        </a:solidFill>
                        <a:latin typeface="Twinkl Cursive Looped" panose="02000000000000000000" pitchFamily="2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just" defTabSz="914400" rtl="0" eaLnBrk="1" latinLnBrk="0" hangingPunct="1"/>
                      <a:endParaRPr lang="en-GB" sz="1100" b="0" u="none" kern="1200" dirty="0">
                        <a:solidFill>
                          <a:schemeClr val="dk1"/>
                        </a:solidFill>
                        <a:latin typeface="Twinkl Cursive Looped" panose="02000000000000000000" pitchFamily="2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98214864"/>
                  </a:ext>
                </a:extLst>
              </a:tr>
              <a:tr h="853522">
                <a:tc vMerge="1"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GB" sz="1050" b="0" u="none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just" defTabSz="914400" rtl="0" eaLnBrk="1" latinLnBrk="0" hangingPunct="1"/>
                      <a:r>
                        <a:rPr lang="en-GB" sz="1100" b="1" u="sng" kern="1200" dirty="0" smtClean="0">
                          <a:latin typeface="Twinkl Cursive Looped" panose="02000000000000000000" pitchFamily="2" charset="0"/>
                        </a:rPr>
                        <a:t>Securing</a:t>
                      </a:r>
                      <a:r>
                        <a:rPr lang="en-GB" sz="1100" b="1" u="sng" kern="1200" baseline="0" dirty="0" smtClean="0">
                          <a:latin typeface="Twinkl Cursive Looped" panose="02000000000000000000" pitchFamily="2" charset="0"/>
                        </a:rPr>
                        <a:t> a button</a:t>
                      </a:r>
                    </a:p>
                    <a:p>
                      <a:pPr marL="0" algn="just" defTabSz="914400" rtl="0" eaLnBrk="1" latinLnBrk="0" hangingPunct="1"/>
                      <a:r>
                        <a:rPr lang="en-GB" sz="1100" u="none" kern="1200" baseline="0" dirty="0" smtClean="0">
                          <a:latin typeface="Twinkl Cursive Looped" panose="02000000000000000000" pitchFamily="2" charset="0"/>
                        </a:rPr>
                        <a:t>The thread </a:t>
                      </a:r>
                      <a:r>
                        <a:rPr lang="en-GB" sz="1100" u="none" kern="1200" baseline="0" dirty="0" smtClean="0">
                          <a:latin typeface="Twinkl Cursive Looped" panose="02000000000000000000" pitchFamily="2" charset="0"/>
                        </a:rPr>
                        <a:t>is passed through the holes within the button in order to secure it to the fabric.</a:t>
                      </a:r>
                      <a:endParaRPr lang="en-GB" sz="1100" b="0" u="none" kern="1200" dirty="0">
                        <a:solidFill>
                          <a:schemeClr val="dk1"/>
                        </a:solidFill>
                        <a:latin typeface="Twinkl Cursive Looped" panose="02000000000000000000" pitchFamily="2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just" defTabSz="914400" rtl="0" eaLnBrk="1" latinLnBrk="0" hangingPunct="1"/>
                      <a:endParaRPr lang="en-GB" sz="1100" b="0" u="none" kern="1200" dirty="0">
                        <a:solidFill>
                          <a:schemeClr val="dk1"/>
                        </a:solidFill>
                        <a:latin typeface="Twinkl Cursive Looped" panose="02000000000000000000" pitchFamily="2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87559441"/>
                  </a:ext>
                </a:extLst>
              </a:tr>
            </a:tbl>
          </a:graphicData>
        </a:graphic>
      </p:graphicFrame>
      <p:pic>
        <p:nvPicPr>
          <p:cNvPr id="27" name="Picture 26"/>
          <p:cNvPicPr>
            <a:picLocks noChangeAspect="1"/>
          </p:cNvPicPr>
          <p:nvPr/>
        </p:nvPicPr>
        <p:blipFill>
          <a:blip r:embed="rId5">
            <a:clrChange>
              <a:clrFrom>
                <a:srgbClr val="F5F6D8"/>
              </a:clrFrom>
              <a:clrTo>
                <a:srgbClr val="F5F6D8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652369" y="798235"/>
            <a:ext cx="1012774" cy="761366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875980" y="6011143"/>
            <a:ext cx="658698" cy="752934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587669" y="1812650"/>
            <a:ext cx="1249910" cy="883444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8">
            <a:clrChange>
              <a:clrFrom>
                <a:srgbClr val="F5F6D8"/>
              </a:clrFrom>
              <a:clrTo>
                <a:srgbClr val="F5F6D8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519003" y="3073025"/>
            <a:ext cx="1146140" cy="812852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724518" y="4243931"/>
            <a:ext cx="940625" cy="611125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740016" y="5066467"/>
            <a:ext cx="925127" cy="830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9577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8276</TotalTime>
  <Words>451</Words>
  <Application>Microsoft Office PowerPoint</Application>
  <PresentationFormat>A4 Paper (210x297 mm)</PresentationFormat>
  <Paragraphs>48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Symbol</vt:lpstr>
      <vt:lpstr>Twinkl Cursive Looped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Kathryn  Box</cp:lastModifiedBy>
  <cp:revision>119</cp:revision>
  <cp:lastPrinted>2023-06-14T16:19:06Z</cp:lastPrinted>
  <dcterms:created xsi:type="dcterms:W3CDTF">2017-10-15T20:56:30Z</dcterms:created>
  <dcterms:modified xsi:type="dcterms:W3CDTF">2023-06-14T16:19:10Z</dcterms:modified>
</cp:coreProperties>
</file>