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30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559" autoAdjust="0"/>
    <p:restoredTop sz="94627"/>
  </p:normalViewPr>
  <p:slideViewPr>
    <p:cSldViewPr snapToGrid="0" snapToObjects="1">
      <p:cViewPr varScale="1">
        <p:scale>
          <a:sx n="83" d="100"/>
          <a:sy n="83" d="100"/>
        </p:scale>
        <p:origin x="1786" y="8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3/18/2021</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3/18/2021</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3/18/2021</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800" b="1" dirty="0" smtClean="0"/>
              <a:t>Shirley Heath 		Painting:  Claude Monet  |  Year 5  | Term:  Spring</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4167996457"/>
              </p:ext>
            </p:extLst>
          </p:nvPr>
        </p:nvGraphicFramePr>
        <p:xfrm>
          <a:off x="5882973" y="370532"/>
          <a:ext cx="4023027" cy="6310337"/>
        </p:xfrm>
        <a:graphic>
          <a:graphicData uri="http://schemas.openxmlformats.org/drawingml/2006/table">
            <a:tbl>
              <a:tblPr firstRow="1" bandRow="1">
                <a:tableStyleId>{21E4AEA4-8DFA-4A89-87EB-49C32662AFE0}</a:tableStyleId>
              </a:tblPr>
              <a:tblGrid>
                <a:gridCol w="336144">
                  <a:extLst>
                    <a:ext uri="{9D8B030D-6E8A-4147-A177-3AD203B41FA5}">
                      <a16:colId xmlns:a16="http://schemas.microsoft.com/office/drawing/2014/main" val="3034729171"/>
                    </a:ext>
                  </a:extLst>
                </a:gridCol>
                <a:gridCol w="1276690">
                  <a:extLst>
                    <a:ext uri="{9D8B030D-6E8A-4147-A177-3AD203B41FA5}">
                      <a16:colId xmlns:a16="http://schemas.microsoft.com/office/drawing/2014/main" val="771789285"/>
                    </a:ext>
                  </a:extLst>
                </a:gridCol>
                <a:gridCol w="2410193">
                  <a:extLst>
                    <a:ext uri="{9D8B030D-6E8A-4147-A177-3AD203B41FA5}">
                      <a16:colId xmlns:a16="http://schemas.microsoft.com/office/drawing/2014/main" val="1444632793"/>
                    </a:ext>
                  </a:extLst>
                </a:gridCol>
              </a:tblGrid>
              <a:tr h="370126">
                <a:tc gridSpan="3">
                  <a:txBody>
                    <a:bodyPr/>
                    <a:lstStyle/>
                    <a:p>
                      <a:pPr algn="ctr"/>
                      <a:r>
                        <a:rPr lang="en-US" sz="1800" dirty="0" smtClean="0">
                          <a:latin typeface="+mn-lt"/>
                        </a:rPr>
                        <a:t>Vocabulary</a:t>
                      </a:r>
                      <a:endParaRPr lang="en-US" sz="1800" dirty="0">
                        <a:latin typeface="+mn-lt"/>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545263">
                <a:tc>
                  <a:txBody>
                    <a:bodyPr/>
                    <a:lstStyle/>
                    <a:p>
                      <a:r>
                        <a:rPr lang="en-US" sz="1200" b="0" dirty="0">
                          <a:latin typeface="+mj-lt"/>
                          <a:cs typeface="Arial" panose="020B0604020202020204" pitchFamily="34" charset="0"/>
                        </a:rPr>
                        <a:t>1</a:t>
                      </a:r>
                    </a:p>
                  </a:txBody>
                  <a:tcPr marL="74295" marR="74295" marT="37148" marB="37148"/>
                </a:tc>
                <a:tc>
                  <a:txBody>
                    <a:bodyPr/>
                    <a:lstStyle/>
                    <a:p>
                      <a:r>
                        <a:rPr lang="en-GB" sz="1200" b="0" dirty="0" smtClean="0">
                          <a:latin typeface="+mn-lt"/>
                          <a:cs typeface="Arial" panose="020B0604020202020204" pitchFamily="34" charset="0"/>
                        </a:rPr>
                        <a:t>Primary colours</a:t>
                      </a:r>
                    </a:p>
                    <a:p>
                      <a:r>
                        <a:rPr lang="en-GB" sz="1200" b="0" dirty="0" smtClean="0">
                          <a:latin typeface="+mn-lt"/>
                          <a:cs typeface="Arial" panose="020B0604020202020204" pitchFamily="34" charset="0"/>
                        </a:rPr>
                        <a:t>(red, yellow, blue)</a:t>
                      </a:r>
                      <a:endParaRPr lang="en-GB" sz="1200" b="0" dirty="0">
                        <a:latin typeface="+mn-lt"/>
                        <a:cs typeface="Arial" panose="020B0604020202020204" pitchFamily="34" charset="0"/>
                      </a:endParaRPr>
                    </a:p>
                  </a:txBody>
                  <a:tcPr marL="68580" marR="68580" marT="0" marB="0"/>
                </a:tc>
                <a:tc>
                  <a:txBody>
                    <a:bodyPr/>
                    <a:lstStyle/>
                    <a:p>
                      <a:pPr algn="l"/>
                      <a:r>
                        <a:rPr lang="en-GB" sz="1200" b="0" dirty="0" smtClean="0">
                          <a:latin typeface="+mn-lt"/>
                          <a:cs typeface="Arial" panose="020B0604020202020204" pitchFamily="34" charset="0"/>
                        </a:rPr>
                        <a:t>Three colours of the spectrum from which all other colours can be made by mixing. </a:t>
                      </a:r>
                      <a:endParaRPr lang="en-GB" sz="1200" b="0" dirty="0">
                        <a:latin typeface="+mn-lt"/>
                        <a:cs typeface="Arial" panose="020B0604020202020204" pitchFamily="34" charset="0"/>
                      </a:endParaRPr>
                    </a:p>
                  </a:txBody>
                  <a:tcPr marL="68580" marR="68580" marT="0" marB="0"/>
                </a:tc>
                <a:extLst>
                  <a:ext uri="{0D108BD9-81ED-4DB2-BD59-A6C34878D82A}">
                    <a16:rowId xmlns:a16="http://schemas.microsoft.com/office/drawing/2014/main" val="3401584818"/>
                  </a:ext>
                </a:extLst>
              </a:tr>
              <a:tr h="545263">
                <a:tc>
                  <a:txBody>
                    <a:bodyPr/>
                    <a:lstStyle/>
                    <a:p>
                      <a:r>
                        <a:rPr lang="en-US" sz="1200" b="0" dirty="0">
                          <a:latin typeface="+mj-lt"/>
                          <a:cs typeface="Arial" panose="020B0604020202020204" pitchFamily="34" charset="0"/>
                        </a:rPr>
                        <a:t>2</a:t>
                      </a:r>
                    </a:p>
                  </a:txBody>
                  <a:tcPr marL="74295" marR="74295" marT="37148" marB="37148"/>
                </a:tc>
                <a:tc>
                  <a:txBody>
                    <a:bodyPr/>
                    <a:lstStyle/>
                    <a:p>
                      <a:r>
                        <a:rPr lang="en-GB" sz="1200" b="0" dirty="0" smtClean="0">
                          <a:latin typeface="+mn-lt"/>
                          <a:cs typeface="Arial" panose="020B0604020202020204" pitchFamily="34" charset="0"/>
                        </a:rPr>
                        <a:t>Secondary colours (green,</a:t>
                      </a:r>
                      <a:r>
                        <a:rPr lang="en-GB" sz="1200" b="0" baseline="0" dirty="0" smtClean="0">
                          <a:latin typeface="+mn-lt"/>
                          <a:cs typeface="Arial" panose="020B0604020202020204" pitchFamily="34" charset="0"/>
                        </a:rPr>
                        <a:t>       purple, orange)</a:t>
                      </a:r>
                      <a:endParaRPr lang="en-GB" sz="1200" b="0" dirty="0">
                        <a:latin typeface="+mn-lt"/>
                        <a:cs typeface="Arial" panose="020B0604020202020204" pitchFamily="34"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dk1"/>
                          </a:solidFill>
                          <a:effectLst/>
                          <a:latin typeface="+mn-lt"/>
                          <a:ea typeface="+mn-ea"/>
                          <a:cs typeface="Arial" panose="020B0604020202020204" pitchFamily="34" charset="0"/>
                        </a:rPr>
                        <a:t>A colour achieved from the mixing of two primary colours.</a:t>
                      </a:r>
                    </a:p>
                    <a:p>
                      <a:pPr algn="l"/>
                      <a:endParaRPr lang="en-GB" sz="1200" b="0" dirty="0">
                        <a:latin typeface="+mn-lt"/>
                        <a:cs typeface="Arial" panose="020B0604020202020204" pitchFamily="34" charset="0"/>
                      </a:endParaRPr>
                    </a:p>
                  </a:txBody>
                  <a:tcPr marL="68580" marR="68580" marT="0" marB="0"/>
                </a:tc>
                <a:extLst>
                  <a:ext uri="{0D108BD9-81ED-4DB2-BD59-A6C34878D82A}">
                    <a16:rowId xmlns:a16="http://schemas.microsoft.com/office/drawing/2014/main" val="2075142700"/>
                  </a:ext>
                </a:extLst>
              </a:tr>
              <a:tr h="526257">
                <a:tc>
                  <a:txBody>
                    <a:bodyPr/>
                    <a:lstStyle/>
                    <a:p>
                      <a:r>
                        <a:rPr lang="en-US" sz="1200" b="0" dirty="0">
                          <a:latin typeface="+mj-lt"/>
                          <a:cs typeface="Arial" panose="020B0604020202020204" pitchFamily="34" charset="0"/>
                        </a:rPr>
                        <a:t>3</a:t>
                      </a:r>
                    </a:p>
                  </a:txBody>
                  <a:tcPr marL="74295" marR="74295" marT="37148" marB="37148"/>
                </a:tc>
                <a:tc>
                  <a:txBody>
                    <a:bodyPr/>
                    <a:lstStyle/>
                    <a:p>
                      <a:r>
                        <a:rPr lang="en-GB" sz="1200" b="0" dirty="0" smtClean="0">
                          <a:latin typeface="+mn-lt"/>
                          <a:cs typeface="Arial" panose="020B0604020202020204" pitchFamily="34" charset="0"/>
                        </a:rPr>
                        <a:t>Tertiary colours</a:t>
                      </a:r>
                      <a:endParaRPr lang="en-GB" sz="1200" b="0" dirty="0">
                        <a:latin typeface="+mn-lt"/>
                        <a:cs typeface="Arial" panose="020B0604020202020204" pitchFamily="34" charset="0"/>
                      </a:endParaRPr>
                    </a:p>
                  </a:txBody>
                  <a:tcPr marL="68580" marR="68580" marT="0" marB="0"/>
                </a:tc>
                <a:tc>
                  <a:txBody>
                    <a:bodyPr/>
                    <a:lstStyle/>
                    <a:p>
                      <a:pPr algn="l"/>
                      <a:r>
                        <a:rPr lang="en-US" sz="1200" b="0" kern="1200" dirty="0" smtClean="0">
                          <a:solidFill>
                            <a:schemeClr val="dk1"/>
                          </a:solidFill>
                          <a:effectLst/>
                          <a:latin typeface="+mn-lt"/>
                          <a:ea typeface="+mn-ea"/>
                          <a:cs typeface="Arial" panose="020B0604020202020204" pitchFamily="34" charset="0"/>
                        </a:rPr>
                        <a:t>When an </a:t>
                      </a:r>
                      <a:r>
                        <a:rPr lang="en-US" sz="1200" b="0" i="1" kern="1200" dirty="0" smtClean="0">
                          <a:solidFill>
                            <a:schemeClr val="dk1"/>
                          </a:solidFill>
                          <a:effectLst/>
                          <a:latin typeface="+mn-lt"/>
                          <a:ea typeface="+mn-ea"/>
                          <a:cs typeface="Arial" panose="020B0604020202020204" pitchFamily="34" charset="0"/>
                        </a:rPr>
                        <a:t>equal amount </a:t>
                      </a:r>
                      <a:r>
                        <a:rPr lang="en-US" sz="1200" b="0" kern="1200" dirty="0" smtClean="0">
                          <a:solidFill>
                            <a:schemeClr val="dk1"/>
                          </a:solidFill>
                          <a:effectLst/>
                          <a:latin typeface="+mn-lt"/>
                          <a:ea typeface="+mn-ea"/>
                          <a:cs typeface="Arial" panose="020B0604020202020204" pitchFamily="34" charset="0"/>
                        </a:rPr>
                        <a:t>of a primary and a secondary </a:t>
                      </a:r>
                      <a:r>
                        <a:rPr lang="en-US" sz="1200" b="0" i="1" kern="1200" dirty="0" smtClean="0">
                          <a:solidFill>
                            <a:schemeClr val="dk1"/>
                          </a:solidFill>
                          <a:effectLst/>
                          <a:latin typeface="+mn-lt"/>
                          <a:ea typeface="+mn-ea"/>
                          <a:cs typeface="Arial" panose="020B0604020202020204" pitchFamily="34" charset="0"/>
                        </a:rPr>
                        <a:t>colour</a:t>
                      </a:r>
                      <a:r>
                        <a:rPr lang="en-US" sz="1200" b="0" kern="1200" dirty="0" smtClean="0">
                          <a:solidFill>
                            <a:schemeClr val="dk1"/>
                          </a:solidFill>
                          <a:effectLst/>
                          <a:latin typeface="+mn-lt"/>
                          <a:ea typeface="+mn-ea"/>
                          <a:cs typeface="Arial" panose="020B0604020202020204" pitchFamily="34" charset="0"/>
                        </a:rPr>
                        <a:t> are mixed.</a:t>
                      </a:r>
                      <a:endParaRPr lang="en-GB" sz="1200" b="0" dirty="0">
                        <a:latin typeface="+mn-lt"/>
                        <a:cs typeface="Arial" panose="020B0604020202020204" pitchFamily="34" charset="0"/>
                      </a:endParaRPr>
                    </a:p>
                  </a:txBody>
                  <a:tcPr marL="68580" marR="68580" marT="0" marB="0"/>
                </a:tc>
                <a:extLst>
                  <a:ext uri="{0D108BD9-81ED-4DB2-BD59-A6C34878D82A}">
                    <a16:rowId xmlns:a16="http://schemas.microsoft.com/office/drawing/2014/main" val="3734594781"/>
                  </a:ext>
                </a:extLst>
              </a:tr>
              <a:tr h="727017">
                <a:tc>
                  <a:txBody>
                    <a:bodyPr/>
                    <a:lstStyle/>
                    <a:p>
                      <a:r>
                        <a:rPr lang="en-US" sz="1200" b="0" dirty="0">
                          <a:latin typeface="+mj-lt"/>
                          <a:cs typeface="Arial" panose="020B0604020202020204" pitchFamily="34" charset="0"/>
                        </a:rPr>
                        <a:t>4</a:t>
                      </a:r>
                    </a:p>
                  </a:txBody>
                  <a:tcPr marL="74295" marR="74295" marT="37148" marB="37148"/>
                </a:tc>
                <a:tc>
                  <a:txBody>
                    <a:bodyPr/>
                    <a:lstStyle/>
                    <a:p>
                      <a:r>
                        <a:rPr lang="en-GB" sz="1200" b="0" dirty="0" smtClean="0">
                          <a:latin typeface="+mn-lt"/>
                          <a:cs typeface="Arial" panose="020B0604020202020204" pitchFamily="34" charset="0"/>
                        </a:rPr>
                        <a:t>Complementary</a:t>
                      </a:r>
                      <a:r>
                        <a:rPr lang="en-GB" sz="1200" b="0" baseline="0" dirty="0" smtClean="0">
                          <a:latin typeface="+mn-lt"/>
                          <a:cs typeface="Arial" panose="020B0604020202020204" pitchFamily="34" charset="0"/>
                        </a:rPr>
                        <a:t> colours</a:t>
                      </a:r>
                      <a:endParaRPr lang="en-GB" sz="1200" b="0" dirty="0">
                        <a:latin typeface="+mn-lt"/>
                        <a:cs typeface="Arial" panose="020B0604020202020204" pitchFamily="34" charset="0"/>
                      </a:endParaRPr>
                    </a:p>
                  </a:txBody>
                  <a:tcPr marL="68580" marR="68580" marT="0" marB="0"/>
                </a:tc>
                <a:tc>
                  <a:txBody>
                    <a:bodyPr/>
                    <a:lstStyle/>
                    <a:p>
                      <a:pPr algn="l"/>
                      <a:r>
                        <a:rPr lang="en-GB" sz="1200" b="0" kern="1200" dirty="0" smtClean="0">
                          <a:solidFill>
                            <a:schemeClr val="dk1"/>
                          </a:solidFill>
                          <a:effectLst/>
                          <a:latin typeface="+mn-lt"/>
                          <a:ea typeface="+mn-ea"/>
                          <a:cs typeface="+mn-cs"/>
                        </a:rPr>
                        <a:t>Opposite hues on the colour wheel</a:t>
                      </a:r>
                      <a:r>
                        <a:rPr lang="en-GB" sz="1200" b="0" kern="1200" baseline="0" dirty="0" smtClean="0">
                          <a:solidFill>
                            <a:schemeClr val="dk1"/>
                          </a:solidFill>
                          <a:effectLst/>
                          <a:latin typeface="+mn-lt"/>
                          <a:ea typeface="+mn-ea"/>
                          <a:cs typeface="+mn-cs"/>
                        </a:rPr>
                        <a:t> - </a:t>
                      </a:r>
                      <a:r>
                        <a:rPr lang="en-GB" sz="1200" b="0" kern="1200" dirty="0" smtClean="0">
                          <a:solidFill>
                            <a:schemeClr val="dk1"/>
                          </a:solidFill>
                          <a:effectLst/>
                          <a:latin typeface="+mn-lt"/>
                          <a:ea typeface="+mn-ea"/>
                          <a:cs typeface="+mn-cs"/>
                        </a:rPr>
                        <a:t>one primary colour and the secondary colour that is created by mixing the other two primaries. </a:t>
                      </a:r>
                      <a:endParaRPr lang="en-GB" sz="1000" b="0" i="1" dirty="0">
                        <a:latin typeface="+mn-lt"/>
                        <a:cs typeface="Arial" panose="020B0604020202020204" pitchFamily="34" charset="0"/>
                      </a:endParaRPr>
                    </a:p>
                  </a:txBody>
                  <a:tcPr marL="68580" marR="68580" marT="0" marB="0"/>
                </a:tc>
                <a:extLst>
                  <a:ext uri="{0D108BD9-81ED-4DB2-BD59-A6C34878D82A}">
                    <a16:rowId xmlns:a16="http://schemas.microsoft.com/office/drawing/2014/main" val="1398772385"/>
                  </a:ext>
                </a:extLst>
              </a:tr>
              <a:tr h="727017">
                <a:tc>
                  <a:txBody>
                    <a:bodyPr/>
                    <a:lstStyle/>
                    <a:p>
                      <a:r>
                        <a:rPr lang="en-US" sz="1200" b="0" dirty="0">
                          <a:latin typeface="+mj-lt"/>
                          <a:cs typeface="Arial" panose="020B0604020202020204" pitchFamily="34" charset="0"/>
                        </a:rPr>
                        <a:t>5</a:t>
                      </a:r>
                    </a:p>
                  </a:txBody>
                  <a:tcPr marL="74295" marR="74295" marT="37148" marB="37148"/>
                </a:tc>
                <a:tc>
                  <a:txBody>
                    <a:bodyPr/>
                    <a:lstStyle/>
                    <a:p>
                      <a:r>
                        <a:rPr lang="en-GB" sz="1200" b="0" dirty="0" smtClean="0">
                          <a:latin typeface="+mn-lt"/>
                          <a:cs typeface="Arial" panose="020B0604020202020204" pitchFamily="34" charset="0"/>
                        </a:rPr>
                        <a:t>Contrasting colours</a:t>
                      </a:r>
                      <a:endParaRPr lang="en-GB" sz="1200" b="0" dirty="0">
                        <a:latin typeface="+mn-lt"/>
                        <a:cs typeface="Arial" panose="020B0604020202020204" pitchFamily="34" charset="0"/>
                      </a:endParaRPr>
                    </a:p>
                  </a:txBody>
                  <a:tcPr marL="68580" marR="68580" marT="0" marB="0"/>
                </a:tc>
                <a:tc>
                  <a:txBody>
                    <a:bodyPr/>
                    <a:lstStyle/>
                    <a:p>
                      <a:pPr algn="l"/>
                      <a:r>
                        <a:rPr lang="en-GB" sz="1200" b="0" kern="1200" dirty="0" smtClean="0">
                          <a:solidFill>
                            <a:schemeClr val="dk1"/>
                          </a:solidFill>
                          <a:effectLst/>
                          <a:latin typeface="+mn-lt"/>
                          <a:ea typeface="+mn-ea"/>
                          <a:cs typeface="+mn-cs"/>
                        </a:rPr>
                        <a:t>Two colours from different segments of the colour wheel </a:t>
                      </a:r>
                      <a:r>
                        <a:rPr lang="en-GB" sz="1200" b="0" kern="1200" dirty="0" err="1" smtClean="0">
                          <a:solidFill>
                            <a:schemeClr val="dk1"/>
                          </a:solidFill>
                          <a:effectLst/>
                          <a:latin typeface="+mn-lt"/>
                          <a:ea typeface="+mn-ea"/>
                          <a:cs typeface="+mn-cs"/>
                        </a:rPr>
                        <a:t>eg</a:t>
                      </a:r>
                      <a:r>
                        <a:rPr lang="en-GB" sz="1200" b="0" kern="1200" dirty="0" smtClean="0">
                          <a:solidFill>
                            <a:schemeClr val="dk1"/>
                          </a:solidFill>
                          <a:effectLst/>
                          <a:latin typeface="+mn-lt"/>
                          <a:ea typeface="+mn-ea"/>
                          <a:cs typeface="+mn-cs"/>
                        </a:rPr>
                        <a:t>: red is from the warm half of the colour wheel and blue is from the cool half.</a:t>
                      </a:r>
                      <a:endParaRPr lang="en-GB" sz="1200" b="0" dirty="0">
                        <a:latin typeface="+mn-lt"/>
                        <a:cs typeface="Arial" panose="020B0604020202020204" pitchFamily="34" charset="0"/>
                      </a:endParaRPr>
                    </a:p>
                  </a:txBody>
                  <a:tcPr marL="68580" marR="68580" marT="0" marB="0"/>
                </a:tc>
                <a:extLst>
                  <a:ext uri="{0D108BD9-81ED-4DB2-BD59-A6C34878D82A}">
                    <a16:rowId xmlns:a16="http://schemas.microsoft.com/office/drawing/2014/main" val="432408064"/>
                  </a:ext>
                </a:extLst>
              </a:tr>
              <a:tr h="727017">
                <a:tc>
                  <a:txBody>
                    <a:bodyPr/>
                    <a:lstStyle/>
                    <a:p>
                      <a:r>
                        <a:rPr lang="en-US" sz="1200" dirty="0">
                          <a:latin typeface="+mj-lt"/>
                        </a:rPr>
                        <a:t>6</a:t>
                      </a:r>
                      <a:endParaRPr lang="en-US" sz="1200" b="0" dirty="0">
                        <a:latin typeface="+mj-lt"/>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smtClean="0">
                          <a:latin typeface="+mn-lt"/>
                          <a:cs typeface="Arial" panose="020B0604020202020204" pitchFamily="34" charset="0"/>
                        </a:rPr>
                        <a:t>Warm colours</a:t>
                      </a:r>
                    </a:p>
                    <a:p>
                      <a:endParaRPr lang="en-GB" sz="1200" dirty="0">
                        <a:latin typeface="+mn-lt"/>
                      </a:endParaRPr>
                    </a:p>
                  </a:txBody>
                  <a:tcPr marL="68580" marR="68580" marT="0" marB="0"/>
                </a:tc>
                <a:tc>
                  <a:txBody>
                    <a:bodyPr/>
                    <a:lstStyle/>
                    <a:p>
                      <a:pPr algn="l"/>
                      <a:r>
                        <a:rPr lang="en-US" sz="1200" b="0" kern="1200" dirty="0" smtClean="0">
                          <a:solidFill>
                            <a:schemeClr val="dk1"/>
                          </a:solidFill>
                          <a:effectLst/>
                          <a:latin typeface="+mn-lt"/>
                          <a:ea typeface="+mn-ea"/>
                          <a:cs typeface="+mn-cs"/>
                        </a:rPr>
                        <a:t>Such as red, yellow, and orange; evoke (brings to mind) warmth because they remind us of things like the sun or fire.</a:t>
                      </a:r>
                      <a:endParaRPr lang="en-GB" sz="1000" b="0" dirty="0">
                        <a:latin typeface="+mn-lt"/>
                        <a:cs typeface="Arial" panose="020B0604020202020204" pitchFamily="34" charset="0"/>
                      </a:endParaRPr>
                    </a:p>
                  </a:txBody>
                  <a:tcPr marL="68580" marR="68580" marT="0" marB="0"/>
                </a:tc>
                <a:extLst>
                  <a:ext uri="{0D108BD9-81ED-4DB2-BD59-A6C34878D82A}">
                    <a16:rowId xmlns:a16="http://schemas.microsoft.com/office/drawing/2014/main" val="2253600408"/>
                  </a:ext>
                </a:extLst>
              </a:tr>
              <a:tr h="727017">
                <a:tc>
                  <a:txBody>
                    <a:bodyPr/>
                    <a:lstStyle/>
                    <a:p>
                      <a:r>
                        <a:rPr lang="en-US" sz="1200" b="0" dirty="0">
                          <a:latin typeface="+mj-lt"/>
                          <a:cs typeface="Arial" panose="020B0604020202020204" pitchFamily="34" charset="0"/>
                        </a:rPr>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mn-lt"/>
                        </a:rPr>
                        <a:t>Cold colours</a:t>
                      </a:r>
                    </a:p>
                    <a:p>
                      <a:endParaRPr lang="en-GB" sz="1200" b="0" dirty="0">
                        <a:latin typeface="+mn-lt"/>
                        <a:cs typeface="Arial" panose="020B0604020202020204" pitchFamily="34" charset="0"/>
                      </a:endParaRPr>
                    </a:p>
                  </a:txBody>
                  <a:tcPr marL="68580" marR="68580" marT="0" marB="0"/>
                </a:tc>
                <a:tc>
                  <a:txBody>
                    <a:bodyPr/>
                    <a:lstStyle/>
                    <a:p>
                      <a:pPr algn="l"/>
                      <a:r>
                        <a:rPr lang="en-US" sz="1200" b="0" kern="1200" dirty="0" smtClean="0">
                          <a:solidFill>
                            <a:schemeClr val="dk1"/>
                          </a:solidFill>
                          <a:effectLst/>
                          <a:latin typeface="+mn-lt"/>
                          <a:ea typeface="+mn-ea"/>
                          <a:cs typeface="+mn-cs"/>
                        </a:rPr>
                        <a:t>Such as blue, green, and purple (violet); evoke a cool feeling because they remind us of things like water or grass.</a:t>
                      </a:r>
                      <a:endParaRPr lang="en-GB" sz="1000" b="0" i="1" dirty="0">
                        <a:latin typeface="+mn-lt"/>
                        <a:cs typeface="Arial" panose="020B0604020202020204" pitchFamily="34" charset="0"/>
                      </a:endParaRPr>
                    </a:p>
                  </a:txBody>
                  <a:tcPr marL="68580" marR="68580" marT="0" marB="0"/>
                </a:tc>
                <a:extLst>
                  <a:ext uri="{0D108BD9-81ED-4DB2-BD59-A6C34878D82A}">
                    <a16:rowId xmlns:a16="http://schemas.microsoft.com/office/drawing/2014/main" val="3431194389"/>
                  </a:ext>
                </a:extLst>
              </a:tr>
              <a:tr h="363509">
                <a:tc>
                  <a:txBody>
                    <a:bodyPr/>
                    <a:lstStyle/>
                    <a:p>
                      <a:r>
                        <a:rPr lang="en-US" sz="1200" b="0" dirty="0">
                          <a:latin typeface="+mj-lt"/>
                          <a:cs typeface="Arial" panose="020B0604020202020204" pitchFamily="34" charset="0"/>
                        </a:rPr>
                        <a:t>8</a:t>
                      </a:r>
                    </a:p>
                  </a:txBody>
                  <a:tcPr marL="74295" marR="74295" marT="37148" marB="37148"/>
                </a:tc>
                <a:tc>
                  <a:txBody>
                    <a:bodyPr/>
                    <a:lstStyle/>
                    <a:p>
                      <a:r>
                        <a:rPr lang="en-GB" sz="1200" b="0" dirty="0" smtClean="0">
                          <a:latin typeface="+mn-lt"/>
                          <a:cs typeface="Arial" panose="020B0604020202020204" pitchFamily="34" charset="0"/>
                        </a:rPr>
                        <a:t>Texture</a:t>
                      </a:r>
                      <a:endParaRPr lang="en-GB" sz="1200" b="0" dirty="0">
                        <a:latin typeface="+mn-lt"/>
                        <a:cs typeface="Arial" panose="020B0604020202020204" pitchFamily="34" charset="0"/>
                      </a:endParaRPr>
                    </a:p>
                  </a:txBody>
                  <a:tcPr marL="68580" marR="68580" marT="0" marB="0"/>
                </a:tc>
                <a:tc>
                  <a:txBody>
                    <a:bodyPr/>
                    <a:lstStyle/>
                    <a:p>
                      <a:pPr algn="l"/>
                      <a:r>
                        <a:rPr lang="en-GB" sz="1200" b="0" kern="1200" dirty="0" smtClean="0">
                          <a:solidFill>
                            <a:schemeClr val="dk1"/>
                          </a:solidFill>
                          <a:effectLst/>
                          <a:latin typeface="+mn-lt"/>
                          <a:ea typeface="+mn-ea"/>
                          <a:cs typeface="+mn-cs"/>
                        </a:rPr>
                        <a:t>Texture is the perceived surface quality of a work of art.</a:t>
                      </a:r>
                      <a:endParaRPr lang="en-GB" sz="1000" b="0" i="1" dirty="0">
                        <a:latin typeface="+mn-lt"/>
                        <a:cs typeface="Arial" panose="020B0604020202020204" pitchFamily="34" charset="0"/>
                      </a:endParaRPr>
                    </a:p>
                  </a:txBody>
                  <a:tcPr marL="68580" marR="68580" marT="0" marB="0"/>
                </a:tc>
                <a:extLst>
                  <a:ext uri="{0D108BD9-81ED-4DB2-BD59-A6C34878D82A}">
                    <a16:rowId xmlns:a16="http://schemas.microsoft.com/office/drawing/2014/main" val="3256510516"/>
                  </a:ext>
                </a:extLst>
              </a:tr>
              <a:tr h="363509">
                <a:tc>
                  <a:txBody>
                    <a:bodyPr/>
                    <a:lstStyle/>
                    <a:p>
                      <a:r>
                        <a:rPr lang="en-US" sz="1200" b="0" dirty="0">
                          <a:latin typeface="+mj-lt"/>
                          <a:cs typeface="Arial" panose="020B0604020202020204" pitchFamily="34" charset="0"/>
                        </a:rPr>
                        <a:t>9</a:t>
                      </a:r>
                    </a:p>
                  </a:txBody>
                  <a:tcPr marL="74295" marR="74295" marT="37148" marB="37148"/>
                </a:tc>
                <a:tc>
                  <a:txBody>
                    <a:bodyPr/>
                    <a:lstStyle/>
                    <a:p>
                      <a:r>
                        <a:rPr lang="en-GB" sz="1200" b="0" dirty="0" smtClean="0">
                          <a:latin typeface="+mn-lt"/>
                          <a:cs typeface="Arial" panose="020B0604020202020204" pitchFamily="34" charset="0"/>
                        </a:rPr>
                        <a:t>Pointillism</a:t>
                      </a:r>
                      <a:endParaRPr lang="en-GB" sz="1200" b="0" dirty="0">
                        <a:latin typeface="+mn-lt"/>
                        <a:cs typeface="Arial" panose="020B0604020202020204" pitchFamily="34" charset="0"/>
                      </a:endParaRPr>
                    </a:p>
                  </a:txBody>
                  <a:tcPr marL="68580" marR="68580" marT="0" marB="0"/>
                </a:tc>
                <a:tc>
                  <a:txBody>
                    <a:bodyPr/>
                    <a:lstStyle/>
                    <a:p>
                      <a:pPr algn="l"/>
                      <a:r>
                        <a:rPr lang="en-US" sz="1200" dirty="0" smtClean="0">
                          <a:latin typeface="+mn-lt"/>
                        </a:rPr>
                        <a:t>Small dots of colour are used to make an image.</a:t>
                      </a:r>
                      <a:endParaRPr lang="en-GB" sz="1200" b="0" dirty="0">
                        <a:latin typeface="+mn-lt"/>
                        <a:cs typeface="Arial" panose="020B0604020202020204" pitchFamily="34" charset="0"/>
                      </a:endParaRPr>
                    </a:p>
                  </a:txBody>
                  <a:tcPr marL="68580" marR="68580" marT="0" marB="0"/>
                </a:tc>
                <a:extLst>
                  <a:ext uri="{0D108BD9-81ED-4DB2-BD59-A6C34878D82A}">
                    <a16:rowId xmlns:a16="http://schemas.microsoft.com/office/drawing/2014/main" val="3803109470"/>
                  </a:ext>
                </a:extLst>
              </a:tr>
              <a:tr h="476194">
                <a:tc>
                  <a:txBody>
                    <a:bodyPr/>
                    <a:lstStyle/>
                    <a:p>
                      <a:r>
                        <a:rPr lang="en-US" sz="1200" b="0" dirty="0" smtClean="0">
                          <a:latin typeface="+mn-lt"/>
                          <a:cs typeface="Arial" panose="020B0604020202020204" pitchFamily="34" charset="0"/>
                        </a:rPr>
                        <a:t>10</a:t>
                      </a:r>
                      <a:endParaRPr lang="en-US" sz="1200" b="0" dirty="0">
                        <a:latin typeface="+mn-lt"/>
                        <a:cs typeface="Arial" panose="020B0604020202020204" pitchFamily="34" charset="0"/>
                      </a:endParaRPr>
                    </a:p>
                  </a:txBody>
                  <a:tcPr marL="74295" marR="74295" marT="37148" marB="37148"/>
                </a:tc>
                <a:tc>
                  <a:txBody>
                    <a:bodyPr/>
                    <a:lstStyle/>
                    <a:p>
                      <a:r>
                        <a:rPr lang="en-GB" sz="1200" b="0" dirty="0" smtClean="0">
                          <a:latin typeface="+mn-lt"/>
                          <a:cs typeface="Arial" panose="020B0604020202020204" pitchFamily="34" charset="0"/>
                        </a:rPr>
                        <a:t>Action</a:t>
                      </a:r>
                      <a:r>
                        <a:rPr lang="en-GB" sz="1200" b="0" baseline="0" dirty="0" smtClean="0">
                          <a:latin typeface="+mn-lt"/>
                          <a:cs typeface="Arial" panose="020B0604020202020204" pitchFamily="34" charset="0"/>
                        </a:rPr>
                        <a:t> painting</a:t>
                      </a:r>
                      <a:endParaRPr lang="en-GB" sz="1200" b="0" dirty="0">
                        <a:latin typeface="+mn-lt"/>
                        <a:cs typeface="Arial" panose="020B0604020202020204" pitchFamily="34"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When paint is thrown at a large canvas (</a:t>
                      </a:r>
                      <a:r>
                        <a:rPr lang="en-US" sz="1200" baseline="0" dirty="0" smtClean="0"/>
                        <a:t>Jackson Pollock).</a:t>
                      </a:r>
                      <a:endParaRPr lang="en-GB" sz="1200" b="0" dirty="0">
                        <a:latin typeface="+mn-lt"/>
                        <a:cs typeface="Arial" panose="020B0604020202020204" pitchFamily="34" charset="0"/>
                      </a:endParaRPr>
                    </a:p>
                  </a:txBody>
                  <a:tcPr marL="68580" marR="68580" marT="0" marB="0"/>
                </a:tc>
                <a:extLst>
                  <a:ext uri="{0D108BD9-81ED-4DB2-BD59-A6C34878D82A}">
                    <a16:rowId xmlns:a16="http://schemas.microsoft.com/office/drawing/2014/main" val="849233898"/>
                  </a:ext>
                </a:extLst>
              </a:tr>
            </a:tbl>
          </a:graphicData>
        </a:graphic>
      </p:graphicFrame>
      <p:sp>
        <p:nvSpPr>
          <p:cNvPr id="25" name="TextBox 24"/>
          <p:cNvSpPr txBox="1"/>
          <p:nvPr/>
        </p:nvSpPr>
        <p:spPr>
          <a:xfrm>
            <a:off x="3369607" y="370532"/>
            <a:ext cx="2394323" cy="369332"/>
          </a:xfrm>
          <a:prstGeom prst="rect">
            <a:avLst/>
          </a:prstGeom>
          <a:solidFill>
            <a:srgbClr val="FFC000"/>
          </a:solidFill>
        </p:spPr>
        <p:txBody>
          <a:bodyPr wrap="square" rtlCol="0">
            <a:spAutoFit/>
          </a:bodyPr>
          <a:lstStyle/>
          <a:p>
            <a:pPr algn="ctr"/>
            <a:r>
              <a:rPr lang="en-GB" b="1" dirty="0" smtClean="0">
                <a:solidFill>
                  <a:schemeClr val="bg1"/>
                </a:solidFill>
              </a:rPr>
              <a:t>Elements of Art: Colour</a:t>
            </a:r>
            <a:endParaRPr lang="en-GB" b="1" dirty="0">
              <a:solidFill>
                <a:schemeClr val="bg1"/>
              </a:solidFill>
            </a:endParaRPr>
          </a:p>
        </p:txBody>
      </p:sp>
      <p:sp>
        <p:nvSpPr>
          <p:cNvPr id="26" name="TextBox 25"/>
          <p:cNvSpPr txBox="1"/>
          <p:nvPr/>
        </p:nvSpPr>
        <p:spPr>
          <a:xfrm>
            <a:off x="454127" y="370532"/>
            <a:ext cx="2603409" cy="369332"/>
          </a:xfrm>
          <a:prstGeom prst="rect">
            <a:avLst/>
          </a:prstGeom>
          <a:solidFill>
            <a:srgbClr val="7030A0"/>
          </a:solidFill>
        </p:spPr>
        <p:txBody>
          <a:bodyPr wrap="square" rtlCol="0">
            <a:spAutoFit/>
          </a:bodyPr>
          <a:lstStyle/>
          <a:p>
            <a:pPr algn="ctr"/>
            <a:r>
              <a:rPr lang="en-GB" b="1" dirty="0" smtClean="0">
                <a:solidFill>
                  <a:schemeClr val="bg1"/>
                </a:solidFill>
              </a:rPr>
              <a:t>Claude Monet</a:t>
            </a:r>
            <a:endParaRPr lang="en-GB" b="1" dirty="0">
              <a:solidFill>
                <a:schemeClr val="bg1"/>
              </a:solidFill>
            </a:endParaRPr>
          </a:p>
        </p:txBody>
      </p:sp>
      <p:sp>
        <p:nvSpPr>
          <p:cNvPr id="27" name="TextBox 26"/>
          <p:cNvSpPr txBox="1"/>
          <p:nvPr/>
        </p:nvSpPr>
        <p:spPr>
          <a:xfrm>
            <a:off x="37067" y="2460748"/>
            <a:ext cx="3336085" cy="2123658"/>
          </a:xfrm>
          <a:prstGeom prst="rect">
            <a:avLst/>
          </a:prstGeom>
          <a:noFill/>
        </p:spPr>
        <p:txBody>
          <a:bodyPr wrap="square" rtlCol="0">
            <a:spAutoFit/>
          </a:bodyPr>
          <a:lstStyle/>
          <a:p>
            <a:r>
              <a:rPr lang="en-GB" altLang="en-US" sz="1200" u="sng" dirty="0" smtClean="0">
                <a:solidFill>
                  <a:schemeClr val="accent1">
                    <a:lumMod val="75000"/>
                  </a:schemeClr>
                </a:solidFill>
                <a:cs typeface="Arial" panose="020B0604020202020204" pitchFamily="34" charset="0"/>
              </a:rPr>
              <a:t>Who is he and what is he famous for?</a:t>
            </a:r>
          </a:p>
          <a:p>
            <a:r>
              <a:rPr lang="en-GB" altLang="en-US" sz="1200" dirty="0" smtClean="0">
                <a:cs typeface="Arial" panose="020B0604020202020204" pitchFamily="34" charset="0"/>
              </a:rPr>
              <a:t>He was a French artist born 1840- died 1926. </a:t>
            </a:r>
          </a:p>
          <a:p>
            <a:r>
              <a:rPr lang="en-GB" altLang="en-US" sz="1200" dirty="0" smtClean="0">
                <a:cs typeface="Arial" panose="020B0604020202020204" pitchFamily="34" charset="0"/>
              </a:rPr>
              <a:t>He is most famous for his waterlilies series which he painted using very loose brushstrokes.</a:t>
            </a:r>
          </a:p>
          <a:p>
            <a:r>
              <a:rPr lang="en-GB" altLang="en-US" sz="1200" u="sng" dirty="0" smtClean="0">
                <a:solidFill>
                  <a:schemeClr val="accent1">
                    <a:lumMod val="75000"/>
                  </a:schemeClr>
                </a:solidFill>
                <a:cs typeface="Arial" panose="020B0604020202020204" pitchFamily="34" charset="0"/>
              </a:rPr>
              <a:t>What inspired him?</a:t>
            </a:r>
          </a:p>
          <a:p>
            <a:r>
              <a:rPr lang="en-GB" altLang="en-US" sz="1200" dirty="0" smtClean="0">
                <a:cs typeface="Arial" panose="020B0604020202020204" pitchFamily="34" charset="0"/>
              </a:rPr>
              <a:t>His water garden at his house in </a:t>
            </a:r>
            <a:r>
              <a:rPr lang="en-GB" altLang="en-US" sz="1200" dirty="0" err="1" smtClean="0">
                <a:cs typeface="Arial" panose="020B0604020202020204" pitchFamily="34" charset="0"/>
              </a:rPr>
              <a:t>Giverny</a:t>
            </a:r>
            <a:r>
              <a:rPr lang="en-GB" altLang="en-US" sz="1200" dirty="0" smtClean="0">
                <a:cs typeface="Arial" panose="020B0604020202020204" pitchFamily="34" charset="0"/>
              </a:rPr>
              <a:t>, France. These pictures are called  abstract-impressionist paintings because the surface of the pond fills the entire canvas with light and colour and the image looks almost abstract.   </a:t>
            </a:r>
          </a:p>
          <a:p>
            <a:pPr algn="just"/>
            <a:endParaRPr lang="en-GB" altLang="en-US" sz="1200" u="sng" dirty="0" smtClean="0">
              <a:solidFill>
                <a:schemeClr val="accent1">
                  <a:lumMod val="75000"/>
                </a:schemeClr>
              </a:solidFill>
              <a:latin typeface="+mj-lt"/>
              <a:cs typeface="Arial" panose="020B0604020202020204" pitchFamily="34" charset="0"/>
            </a:endParaRPr>
          </a:p>
        </p:txBody>
      </p:sp>
      <p:sp>
        <p:nvSpPr>
          <p:cNvPr id="39" name="TextBox 38"/>
          <p:cNvSpPr txBox="1"/>
          <p:nvPr/>
        </p:nvSpPr>
        <p:spPr>
          <a:xfrm>
            <a:off x="3434033" y="3004351"/>
            <a:ext cx="2275280" cy="646331"/>
          </a:xfrm>
          <a:prstGeom prst="rect">
            <a:avLst/>
          </a:prstGeom>
          <a:solidFill>
            <a:srgbClr val="0070C0"/>
          </a:solidFill>
        </p:spPr>
        <p:txBody>
          <a:bodyPr wrap="square" rtlCol="0">
            <a:spAutoFit/>
          </a:bodyPr>
          <a:lstStyle/>
          <a:p>
            <a:pPr algn="ctr"/>
            <a:r>
              <a:rPr lang="en-GB" b="1" dirty="0" smtClean="0">
                <a:solidFill>
                  <a:schemeClr val="bg1"/>
                </a:solidFill>
              </a:rPr>
              <a:t>Elements of Art</a:t>
            </a:r>
            <a:r>
              <a:rPr lang="en-GB" b="1" smtClean="0">
                <a:solidFill>
                  <a:schemeClr val="bg1"/>
                </a:solidFill>
              </a:rPr>
              <a:t>:  Texture</a:t>
            </a:r>
            <a:endParaRPr lang="en-GB" b="1" dirty="0">
              <a:solidFill>
                <a:schemeClr val="bg1"/>
              </a:solidFill>
            </a:endParaRPr>
          </a:p>
        </p:txBody>
      </p:sp>
      <p:sp>
        <p:nvSpPr>
          <p:cNvPr id="40" name="TextBox 39"/>
          <p:cNvSpPr txBox="1"/>
          <p:nvPr/>
        </p:nvSpPr>
        <p:spPr>
          <a:xfrm>
            <a:off x="93584" y="4523127"/>
            <a:ext cx="3098698" cy="369332"/>
          </a:xfrm>
          <a:prstGeom prst="rect">
            <a:avLst/>
          </a:prstGeom>
          <a:solidFill>
            <a:srgbClr val="D0309B"/>
          </a:solidFill>
        </p:spPr>
        <p:txBody>
          <a:bodyPr wrap="square" rtlCol="0">
            <a:spAutoFit/>
          </a:bodyPr>
          <a:lstStyle/>
          <a:p>
            <a:pPr algn="ctr"/>
            <a:r>
              <a:rPr lang="en-GB" b="1" dirty="0" smtClean="0">
                <a:solidFill>
                  <a:schemeClr val="bg1"/>
                </a:solidFill>
              </a:rPr>
              <a:t> Impressionist Art Movement</a:t>
            </a:r>
            <a:endParaRPr lang="en-GB" b="1" dirty="0">
              <a:solidFill>
                <a:schemeClr val="bg1"/>
              </a:solidFill>
            </a:endParaRPr>
          </a:p>
        </p:txBody>
      </p:sp>
      <p:sp>
        <p:nvSpPr>
          <p:cNvPr id="42" name="Rectangle 41"/>
          <p:cNvSpPr/>
          <p:nvPr/>
        </p:nvSpPr>
        <p:spPr>
          <a:xfrm>
            <a:off x="3387332" y="3696694"/>
            <a:ext cx="2499186" cy="1754326"/>
          </a:xfrm>
          <a:prstGeom prst="rect">
            <a:avLst/>
          </a:prstGeom>
        </p:spPr>
        <p:txBody>
          <a:bodyPr wrap="square">
            <a:spAutoFit/>
          </a:bodyPr>
          <a:lstStyle/>
          <a:p>
            <a:r>
              <a:rPr lang="en-US" sz="1200" dirty="0"/>
              <a:t>There are many different kinds of paint and each one gives a different finish or effect. </a:t>
            </a:r>
            <a:r>
              <a:rPr lang="en-US" sz="1200" dirty="0" smtClean="0"/>
              <a:t>The strength </a:t>
            </a:r>
            <a:r>
              <a:rPr lang="en-US" sz="1200" dirty="0"/>
              <a:t>and thickness of paint, </a:t>
            </a:r>
            <a:r>
              <a:rPr lang="en-US" sz="1200" dirty="0" smtClean="0"/>
              <a:t>the way it is applied and what is added to it such as water, glue, sand and sawdust,  gives the </a:t>
            </a:r>
            <a:r>
              <a:rPr lang="en-US" sz="1200" dirty="0"/>
              <a:t>desired effect to </a:t>
            </a:r>
            <a:r>
              <a:rPr lang="en-US" sz="1200" dirty="0" smtClean="0"/>
              <a:t>the painters </a:t>
            </a:r>
            <a:r>
              <a:rPr lang="en-US" sz="1200" dirty="0"/>
              <a:t>work. </a:t>
            </a:r>
            <a:r>
              <a:rPr lang="en-US" sz="1200" dirty="0" smtClean="0"/>
              <a:t> Below:  Jackson Pollock’s Conformity</a:t>
            </a:r>
            <a:endParaRPr lang="en-GB" sz="1200" dirty="0"/>
          </a:p>
        </p:txBody>
      </p:sp>
      <p:sp>
        <p:nvSpPr>
          <p:cNvPr id="3" name="Rectangle 2"/>
          <p:cNvSpPr/>
          <p:nvPr/>
        </p:nvSpPr>
        <p:spPr>
          <a:xfrm>
            <a:off x="2476500" y="2274838"/>
            <a:ext cx="4953000" cy="276999"/>
          </a:xfrm>
          <a:prstGeom prst="rect">
            <a:avLst/>
          </a:prstGeom>
        </p:spPr>
        <p:txBody>
          <a:bodyPr>
            <a:spAutoFit/>
          </a:bodyPr>
          <a:lstStyle/>
          <a:p>
            <a:endParaRPr lang="en-GB" sz="1200" dirty="0"/>
          </a:p>
        </p:txBody>
      </p:sp>
      <p:sp>
        <p:nvSpPr>
          <p:cNvPr id="4" name="Rectangle 3"/>
          <p:cNvSpPr/>
          <p:nvPr/>
        </p:nvSpPr>
        <p:spPr>
          <a:xfrm>
            <a:off x="55495" y="4974603"/>
            <a:ext cx="3314112" cy="1569660"/>
          </a:xfrm>
          <a:prstGeom prst="rect">
            <a:avLst/>
          </a:prstGeom>
        </p:spPr>
        <p:txBody>
          <a:bodyPr wrap="square">
            <a:spAutoFit/>
          </a:bodyPr>
          <a:lstStyle/>
          <a:p>
            <a:r>
              <a:rPr lang="en-US" sz="1200" dirty="0"/>
              <a:t>Impressionism is a style of painting that began in France in the early 1860s when artists started painting pictures outside, rather than in their studios. This was called '</a:t>
            </a:r>
            <a:r>
              <a:rPr lang="en-US" sz="1200" dirty="0" err="1"/>
              <a:t>en</a:t>
            </a:r>
            <a:r>
              <a:rPr lang="en-US" sz="1200" dirty="0"/>
              <a:t> </a:t>
            </a:r>
            <a:r>
              <a:rPr lang="en-US" sz="1200" dirty="0" err="1"/>
              <a:t>plein</a:t>
            </a:r>
            <a:r>
              <a:rPr lang="en-US" sz="1200" dirty="0"/>
              <a:t> air' (which is French for open air). They wanted to capture moments in time. Because the light conditions kept changing, they had to work very quickly, using quick, gestural brushstrokes of paint.</a:t>
            </a:r>
            <a:endParaRPr lang="en-GB" sz="1200" dirty="0"/>
          </a:p>
        </p:txBody>
      </p:sp>
      <p:pic>
        <p:nvPicPr>
          <p:cNvPr id="6" name="Picture 5"/>
          <p:cNvPicPr>
            <a:picLocks noChangeAspect="1"/>
          </p:cNvPicPr>
          <p:nvPr/>
        </p:nvPicPr>
        <p:blipFill>
          <a:blip r:embed="rId3"/>
          <a:stretch>
            <a:fillRect/>
          </a:stretch>
        </p:blipFill>
        <p:spPr>
          <a:xfrm>
            <a:off x="115917" y="805171"/>
            <a:ext cx="1430203" cy="1621505"/>
          </a:xfrm>
          <a:prstGeom prst="rect">
            <a:avLst/>
          </a:prstGeom>
        </p:spPr>
      </p:pic>
      <p:pic>
        <p:nvPicPr>
          <p:cNvPr id="7" name="Picture 6"/>
          <p:cNvPicPr>
            <a:picLocks noChangeAspect="1"/>
          </p:cNvPicPr>
          <p:nvPr/>
        </p:nvPicPr>
        <p:blipFill>
          <a:blip r:embed="rId4"/>
          <a:stretch>
            <a:fillRect/>
          </a:stretch>
        </p:blipFill>
        <p:spPr>
          <a:xfrm>
            <a:off x="1642933" y="830966"/>
            <a:ext cx="1557616" cy="1595710"/>
          </a:xfrm>
          <a:prstGeom prst="rect">
            <a:avLst/>
          </a:prstGeom>
        </p:spPr>
      </p:pic>
      <p:pic>
        <p:nvPicPr>
          <p:cNvPr id="10" name="Picture 9"/>
          <p:cNvPicPr>
            <a:picLocks noChangeAspect="1"/>
          </p:cNvPicPr>
          <p:nvPr/>
        </p:nvPicPr>
        <p:blipFill>
          <a:blip r:embed="rId5"/>
          <a:stretch>
            <a:fillRect/>
          </a:stretch>
        </p:blipFill>
        <p:spPr>
          <a:xfrm>
            <a:off x="3434033" y="799701"/>
            <a:ext cx="2270375" cy="2198979"/>
          </a:xfrm>
          <a:prstGeom prst="rect">
            <a:avLst/>
          </a:prstGeom>
        </p:spPr>
      </p:pic>
      <p:pic>
        <p:nvPicPr>
          <p:cNvPr id="11" name="Picture 10"/>
          <p:cNvPicPr>
            <a:picLocks noChangeAspect="1"/>
          </p:cNvPicPr>
          <p:nvPr/>
        </p:nvPicPr>
        <p:blipFill>
          <a:blip r:embed="rId6"/>
          <a:stretch>
            <a:fillRect/>
          </a:stretch>
        </p:blipFill>
        <p:spPr>
          <a:xfrm>
            <a:off x="3511045" y="5497032"/>
            <a:ext cx="2088292" cy="1258935"/>
          </a:xfrm>
          <a:prstGeom prst="rect">
            <a:avLst/>
          </a:prstGeom>
        </p:spPr>
      </p:pic>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21868</TotalTime>
  <Words>467</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Painting:  Claude Monet  |  Year 5  | Term:  Spring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Anne-Marie Griffiths</cp:lastModifiedBy>
  <cp:revision>124</cp:revision>
  <cp:lastPrinted>2021-03-18T09:14:11Z</cp:lastPrinted>
  <dcterms:created xsi:type="dcterms:W3CDTF">2017-10-15T20:56:30Z</dcterms:created>
  <dcterms:modified xsi:type="dcterms:W3CDTF">2021-03-18T09:14:25Z</dcterms:modified>
</cp:coreProperties>
</file>