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1437"/>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Christmas at St. James’ Church   | Year 4 | </a:t>
            </a:r>
            <a:r>
              <a:rPr lang="en-US" sz="1800" b="1" dirty="0">
                <a:latin typeface="Century Gothic" panose="020B0502020202020204" pitchFamily="34" charset="0"/>
              </a:rPr>
              <a:t>Term</a:t>
            </a:r>
            <a:r>
              <a:rPr lang="en-US" sz="1800" b="1" dirty="0" smtClean="0">
                <a:latin typeface="Century Gothic" panose="020B0502020202020204" pitchFamily="34" charset="0"/>
              </a:rPr>
              <a:t>:  Autumn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212372260"/>
              </p:ext>
            </p:extLst>
          </p:nvPr>
        </p:nvGraphicFramePr>
        <p:xfrm>
          <a:off x="5276081" y="364527"/>
          <a:ext cx="4519671" cy="2295528"/>
        </p:xfrm>
        <a:graphic>
          <a:graphicData uri="http://schemas.openxmlformats.org/drawingml/2006/table">
            <a:tbl>
              <a:tblPr firstRow="1" bandRow="1">
                <a:tableStyleId>{5C22544A-7EE6-4342-B048-85BDC9FD1C3A}</a:tableStyleId>
              </a:tblPr>
              <a:tblGrid>
                <a:gridCol w="324065">
                  <a:extLst>
                    <a:ext uri="{9D8B030D-6E8A-4147-A177-3AD203B41FA5}">
                      <a16:colId xmlns:a16="http://schemas.microsoft.com/office/drawing/2014/main" val="2393496534"/>
                    </a:ext>
                  </a:extLst>
                </a:gridCol>
                <a:gridCol w="1015335">
                  <a:extLst>
                    <a:ext uri="{9D8B030D-6E8A-4147-A177-3AD203B41FA5}">
                      <a16:colId xmlns:a16="http://schemas.microsoft.com/office/drawing/2014/main" val="771789285"/>
                    </a:ext>
                  </a:extLst>
                </a:gridCol>
                <a:gridCol w="3180271">
                  <a:extLst>
                    <a:ext uri="{9D8B030D-6E8A-4147-A177-3AD203B41FA5}">
                      <a16:colId xmlns:a16="http://schemas.microsoft.com/office/drawing/2014/main" val="1444632793"/>
                    </a:ext>
                  </a:extLst>
                </a:gridCol>
              </a:tblGrid>
              <a:tr h="266186">
                <a:tc gridSpan="3">
                  <a:txBody>
                    <a:bodyPr/>
                    <a:lstStyle/>
                    <a:p>
                      <a:pPr algn="ctr"/>
                      <a:r>
                        <a:rPr lang="en-US" sz="1600" dirty="0" smtClean="0">
                          <a:latin typeface="Century Gothic" panose="020B0502020202020204" pitchFamily="34" charset="0"/>
                        </a:rPr>
                        <a:t>Vocabulary</a:t>
                      </a:r>
                      <a:endParaRPr lang="en-US" sz="1600" dirty="0">
                        <a:latin typeface="Century Gothic" panose="020B0502020202020204" pitchFamily="34" charset="0"/>
                      </a:endParaRPr>
                    </a:p>
                  </a:txBody>
                  <a:tcPr marL="74295" marR="74295" marT="37148" marB="37148"/>
                </a:tc>
                <a:tc hMerge="1">
                  <a:txBody>
                    <a:bodyPr/>
                    <a:lstStyle/>
                    <a:p>
                      <a:pPr algn="ctr"/>
                      <a:endParaRPr lang="en-US" sz="1600" dirty="0">
                        <a:latin typeface="Century Gothic" panose="020B0502020202020204" pitchFamily="34" charset="0"/>
                      </a:endParaRPr>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359494">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264071727"/>
              </p:ext>
            </p:extLst>
          </p:nvPr>
        </p:nvGraphicFramePr>
        <p:xfrm>
          <a:off x="78428" y="371085"/>
          <a:ext cx="5104673" cy="6363250"/>
        </p:xfrm>
        <a:graphic>
          <a:graphicData uri="http://schemas.openxmlformats.org/drawingml/2006/table">
            <a:tbl>
              <a:tblPr firstRow="1" bandRow="1">
                <a:tableStyleId>{21E4AEA4-8DFA-4A89-87EB-49C32662AFE0}</a:tableStyleId>
              </a:tblPr>
              <a:tblGrid>
                <a:gridCol w="5104673">
                  <a:extLst>
                    <a:ext uri="{9D8B030D-6E8A-4147-A177-3AD203B41FA5}">
                      <a16:colId xmlns:a16="http://schemas.microsoft.com/office/drawing/2014/main" val="2939363129"/>
                    </a:ext>
                  </a:extLst>
                </a:gridCol>
              </a:tblGrid>
              <a:tr h="329889">
                <a:tc>
                  <a:txBody>
                    <a:bodyPr/>
                    <a:lstStyle/>
                    <a:p>
                      <a:pPr algn="ctr"/>
                      <a:r>
                        <a:rPr lang="en-GB" sz="1600" dirty="0" smtClean="0">
                          <a:latin typeface="Century Gothic" panose="020B0502020202020204" pitchFamily="34" charset="0"/>
                        </a:rPr>
                        <a:t>Engage the Body</a:t>
                      </a:r>
                      <a:endParaRPr lang="en-GB" sz="16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6027970">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p>
                    <a:p>
                      <a:pPr marL="0" indent="0" algn="just" fontAlgn="base">
                        <a:buFont typeface="Arial" panose="020B0604020202020204" pitchFamily="34" charset="0"/>
                        <a:buNone/>
                      </a:pPr>
                      <a:endParaRPr lang="en-US" sz="1200" u="sng" baseline="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171450" indent="-171450" algn="just" fontAlgn="base">
                        <a:buFont typeface="Arial" panose="020B0604020202020204" pitchFamily="34" charset="0"/>
                        <a:buChar char="•"/>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171450" indent="-171450" algn="just" fontAlgn="base">
                        <a:buFont typeface="Arial" panose="020B0604020202020204" pitchFamily="34" charset="0"/>
                        <a:buChar char="•"/>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91240074"/>
              </p:ext>
            </p:extLst>
          </p:nvPr>
        </p:nvGraphicFramePr>
        <p:xfrm>
          <a:off x="5276081" y="2721519"/>
          <a:ext cx="2754185" cy="3171341"/>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5617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cs typeface="+mn-cs"/>
                        </a:rPr>
                        <a:t>Iconic</a:t>
                      </a:r>
                      <a:r>
                        <a:rPr lang="en-GB" sz="16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aseline="0" dirty="0" smtClean="0">
                          <a:latin typeface="Century Gothic" panose="020B0502020202020204" pitchFamily="34" charset="0"/>
                          <a:cs typeface="+mn-cs"/>
                        </a:rPr>
                        <a:t>K.D. Lang</a:t>
                      </a:r>
                      <a:endParaRPr lang="en-GB" sz="16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2592221">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An underrated yet greatly respected vocalist, K. D. Lang is equally gifted in old school country, jazz, and pop standards. Her version of “Hallelujah” has been called one of the best ever…</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1" i="0" kern="1200" dirty="0" smtClean="0">
                          <a:solidFill>
                            <a:schemeClr val="dk1"/>
                          </a:solidFill>
                          <a:effectLst/>
                          <a:latin typeface="Century Gothic" panose="020B0502020202020204" pitchFamily="34" charset="0"/>
                          <a:ea typeface="+mn-ea"/>
                          <a:cs typeface="+mn-cs"/>
                        </a:rPr>
                        <a:t>Kathryn Dawn Lang</a:t>
                      </a:r>
                      <a:r>
                        <a:rPr lang="en-US" sz="1200" b="0" i="0" kern="1200" dirty="0" smtClean="0">
                          <a:solidFill>
                            <a:schemeClr val="dk1"/>
                          </a:solidFill>
                          <a:effectLst/>
                          <a:latin typeface="Century Gothic" panose="020B0502020202020204" pitchFamily="34" charset="0"/>
                          <a:ea typeface="+mn-ea"/>
                          <a:cs typeface="+mn-cs"/>
                        </a:rPr>
                        <a:t> was born on 2</a:t>
                      </a:r>
                      <a:r>
                        <a:rPr lang="en-US" sz="1200" b="0" i="0" kern="1200" baseline="30000" dirty="0" smtClean="0">
                          <a:solidFill>
                            <a:schemeClr val="dk1"/>
                          </a:solidFill>
                          <a:effectLst/>
                          <a:latin typeface="Century Gothic" panose="020B0502020202020204" pitchFamily="34" charset="0"/>
                          <a:ea typeface="+mn-ea"/>
                          <a:cs typeface="+mn-cs"/>
                        </a:rPr>
                        <a:t>nd</a:t>
                      </a:r>
                      <a:r>
                        <a:rPr lang="en-US" sz="1200" b="0" i="0" kern="1200" dirty="0" smtClean="0">
                          <a:solidFill>
                            <a:schemeClr val="dk1"/>
                          </a:solidFill>
                          <a:effectLst/>
                          <a:latin typeface="Century Gothic" panose="020B0502020202020204" pitchFamily="34" charset="0"/>
                          <a:ea typeface="+mn-ea"/>
                          <a:cs typeface="+mn-cs"/>
                        </a:rPr>
                        <a:t> November  1961.</a:t>
                      </a:r>
                      <a:r>
                        <a:rPr lang="en-US" sz="1200" b="0" i="0" kern="1200" baseline="0" dirty="0" smtClean="0">
                          <a:solidFill>
                            <a:schemeClr val="dk1"/>
                          </a:solidFill>
                          <a:effectLst/>
                          <a:latin typeface="Century Gothic" panose="020B0502020202020204" pitchFamily="34" charset="0"/>
                          <a:ea typeface="+mn-ea"/>
                          <a:cs typeface="+mn-cs"/>
                        </a:rPr>
                        <a:t>  She is</a:t>
                      </a:r>
                      <a:r>
                        <a:rPr lang="en-US" sz="1200" b="0" i="0" kern="1200" dirty="0" smtClean="0">
                          <a:solidFill>
                            <a:schemeClr val="dk1"/>
                          </a:solidFill>
                          <a:effectLst/>
                          <a:latin typeface="Century Gothic" panose="020B0502020202020204" pitchFamily="34" charset="0"/>
                          <a:ea typeface="+mn-ea"/>
                          <a:cs typeface="+mn-cs"/>
                        </a:rPr>
                        <a:t> known by her stylized stage name K</a:t>
                      </a:r>
                      <a:r>
                        <a:rPr lang="en-US" sz="1200" b="1" i="0" kern="1200" dirty="0" smtClean="0">
                          <a:solidFill>
                            <a:schemeClr val="dk1"/>
                          </a:solidFill>
                          <a:effectLst/>
                          <a:latin typeface="Century Gothic" panose="020B0502020202020204" pitchFamily="34" charset="0"/>
                          <a:ea typeface="+mn-ea"/>
                          <a:cs typeface="+mn-cs"/>
                        </a:rPr>
                        <a:t>.D.</a:t>
                      </a:r>
                      <a:r>
                        <a:rPr lang="en-US" sz="1200" b="1" i="0" kern="1200" baseline="0" dirty="0" smtClean="0">
                          <a:solidFill>
                            <a:schemeClr val="dk1"/>
                          </a:solidFill>
                          <a:effectLst/>
                          <a:latin typeface="Century Gothic" panose="020B0502020202020204" pitchFamily="34" charset="0"/>
                          <a:ea typeface="+mn-ea"/>
                          <a:cs typeface="+mn-cs"/>
                        </a:rPr>
                        <a:t> L</a:t>
                      </a:r>
                      <a:r>
                        <a:rPr lang="en-US" sz="1200" b="1" i="0" kern="1200" dirty="0" smtClean="0">
                          <a:solidFill>
                            <a:schemeClr val="dk1"/>
                          </a:solidFill>
                          <a:effectLst/>
                          <a:latin typeface="Century Gothic" panose="020B0502020202020204" pitchFamily="34" charset="0"/>
                          <a:ea typeface="+mn-ea"/>
                          <a:cs typeface="+mn-cs"/>
                        </a:rPr>
                        <a:t>ang</a:t>
                      </a:r>
                      <a:r>
                        <a:rPr lang="en-US" sz="1200" b="0" i="0" kern="1200" baseline="0" dirty="0" smtClean="0">
                          <a:solidFill>
                            <a:schemeClr val="dk1"/>
                          </a:solidFill>
                          <a:effectLst/>
                          <a:latin typeface="Century Gothic" panose="020B0502020202020204" pitchFamily="34" charset="0"/>
                          <a:ea typeface="+mn-ea"/>
                          <a:cs typeface="+mn-cs"/>
                        </a:rPr>
                        <a:t> and</a:t>
                      </a:r>
                      <a:r>
                        <a:rPr lang="en-US" sz="1200" b="0" i="0" kern="1200" dirty="0" smtClean="0">
                          <a:solidFill>
                            <a:schemeClr val="dk1"/>
                          </a:solidFill>
                          <a:effectLst/>
                          <a:latin typeface="Century Gothic" panose="020B0502020202020204" pitchFamily="34" charset="0"/>
                          <a:ea typeface="+mn-ea"/>
                          <a:cs typeface="+mn-cs"/>
                        </a:rPr>
                        <a:t> is a</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Canadian singer-songwriter and occasional actress.</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3" name="Picture 2"/>
          <p:cNvPicPr>
            <a:picLocks noChangeAspect="1"/>
          </p:cNvPicPr>
          <p:nvPr/>
        </p:nvPicPr>
        <p:blipFill>
          <a:blip r:embed="rId3"/>
          <a:stretch>
            <a:fillRect/>
          </a:stretch>
        </p:blipFill>
        <p:spPr>
          <a:xfrm>
            <a:off x="8113518" y="2750704"/>
            <a:ext cx="1620000" cy="17672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a:blip r:embed="rId4"/>
          <a:stretch>
            <a:fillRect/>
          </a:stretch>
        </p:blipFill>
        <p:spPr>
          <a:xfrm>
            <a:off x="3005405" y="763675"/>
            <a:ext cx="1838970" cy="59346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4794</TotalTime>
  <Words>456</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Christmas at St. James’ Church   | Year 4 | Term: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H Wood</cp:lastModifiedBy>
  <cp:revision>95</cp:revision>
  <cp:lastPrinted>2017-10-30T10:21:12Z</cp:lastPrinted>
  <dcterms:created xsi:type="dcterms:W3CDTF">2017-10-15T20:56:30Z</dcterms:created>
  <dcterms:modified xsi:type="dcterms:W3CDTF">2022-10-13T09:23:19Z</dcterms:modified>
</cp:coreProperties>
</file>