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24" autoAdjust="0"/>
    <p:restoredTop sz="95000" autoAdjust="0"/>
  </p:normalViewPr>
  <p:slideViewPr>
    <p:cSldViewPr snapToGrid="0" snapToObjects="1">
      <p:cViewPr varScale="1">
        <p:scale>
          <a:sx n="69" d="100"/>
          <a:sy n="69" d="100"/>
        </p:scale>
        <p:origin x="1524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/>
              <a:t>	</a:t>
            </a:r>
            <a:r>
              <a:rPr lang="en-US" sz="1800" b="1" dirty="0" smtClean="0"/>
              <a:t>	Bridges|  Year </a:t>
            </a:r>
            <a:r>
              <a:rPr lang="en-US" sz="1800" b="1" dirty="0"/>
              <a:t>4</a:t>
            </a:r>
            <a:r>
              <a:rPr lang="en-US" sz="1800" b="1" dirty="0" smtClean="0"/>
              <a:t> | Spring Term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934518"/>
              </p:ext>
            </p:extLst>
          </p:nvPr>
        </p:nvGraphicFramePr>
        <p:xfrm>
          <a:off x="123719" y="445779"/>
          <a:ext cx="3766350" cy="375673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60499">
                  <a:extLst>
                    <a:ext uri="{9D8B030D-6E8A-4147-A177-3AD203B41FA5}">
                      <a16:colId xmlns:a16="http://schemas.microsoft.com/office/drawing/2014/main" val="857750660"/>
                    </a:ext>
                  </a:extLst>
                </a:gridCol>
                <a:gridCol w="2005851">
                  <a:extLst>
                    <a:ext uri="{9D8B030D-6E8A-4147-A177-3AD203B41FA5}">
                      <a16:colId xmlns:a16="http://schemas.microsoft.com/office/drawing/2014/main" val="3235601490"/>
                    </a:ext>
                  </a:extLst>
                </a:gridCol>
              </a:tblGrid>
              <a:tr h="81230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2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EVENT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MORANDI BRIDGE</a:t>
                      </a:r>
                      <a:endParaRPr lang="en-GB" sz="2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822547"/>
                  </a:ext>
                </a:extLst>
              </a:tr>
              <a:tr h="64864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sz="13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Morandi</a:t>
                      </a:r>
                      <a:r>
                        <a:rPr lang="en-US" sz="13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was one of the longest concrete bridges in the world when it opened in September 1967. However, in August 2018,</a:t>
                      </a:r>
                      <a:r>
                        <a:rPr lang="en-US" sz="13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3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200-metre section of the bridge collapsed, including one of its three supporting towers. As well as being a tragedy for residents of</a:t>
                      </a:r>
                      <a:r>
                        <a:rPr lang="en-US" sz="13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Genoa, t</a:t>
                      </a:r>
                      <a:r>
                        <a:rPr lang="en-US" sz="13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collapse was a huge blow</a:t>
                      </a:r>
                      <a:r>
                        <a:rPr lang="en-US" sz="13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Italy’s once-proud engineering history.</a:t>
                      </a:r>
                      <a:endParaRPr lang="en-GB" sz="1300" b="0" u="none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0118567"/>
                  </a:ext>
                </a:extLst>
              </a:tr>
              <a:tr h="64864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7394021"/>
                  </a:ext>
                </a:extLst>
              </a:tr>
              <a:tr h="64864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100961"/>
                  </a:ext>
                </a:extLst>
              </a:tr>
              <a:tr h="9878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7069744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9863346"/>
              </p:ext>
            </p:extLst>
          </p:nvPr>
        </p:nvGraphicFramePr>
        <p:xfrm>
          <a:off x="123719" y="4369182"/>
          <a:ext cx="3192687" cy="223038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92687">
                  <a:extLst>
                    <a:ext uri="{9D8B030D-6E8A-4147-A177-3AD203B41FA5}">
                      <a16:colId xmlns:a16="http://schemas.microsoft.com/office/drawing/2014/main" val="4162788006"/>
                    </a:ext>
                  </a:extLst>
                </a:gridCol>
              </a:tblGrid>
              <a:tr h="55210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DESIGN</a:t>
                      </a:r>
                      <a:r>
                        <a:rPr lang="en-GB" sz="2800" baseline="0" dirty="0" smtClean="0"/>
                        <a:t> BRIEF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293178"/>
                  </a:ext>
                </a:extLst>
              </a:tr>
              <a:tr h="1678281">
                <a:tc>
                  <a:txBody>
                    <a:bodyPr/>
                    <a:lstStyle/>
                    <a:p>
                      <a:pPr algn="l"/>
                      <a:r>
                        <a:rPr lang="en-GB" sz="1300" baseline="0" dirty="0" smtClean="0"/>
                        <a:t>The </a:t>
                      </a:r>
                      <a:r>
                        <a:rPr lang="en-GB" sz="1300" baseline="0" dirty="0" err="1" smtClean="0"/>
                        <a:t>Morandi</a:t>
                      </a:r>
                      <a:r>
                        <a:rPr lang="en-GB" sz="1300" baseline="0" dirty="0" smtClean="0"/>
                        <a:t> Bridge disaster brought devastation to Genoa: it is essential that it doesn’t happen again!</a:t>
                      </a:r>
                    </a:p>
                    <a:p>
                      <a:pPr algn="l"/>
                      <a:r>
                        <a:rPr lang="en-GB" sz="1300" baseline="0" dirty="0" smtClean="0"/>
                        <a:t>Your task is to design a bridge that can hold as much weight as possible at its centre. Your bridge will need to stretch across an opening of at least </a:t>
                      </a:r>
                      <a:r>
                        <a:rPr lang="en-GB" sz="1300" baseline="0" dirty="0" smtClean="0"/>
                        <a:t>30cm </a:t>
                      </a:r>
                      <a:r>
                        <a:rPr lang="en-GB" sz="1300" baseline="0" dirty="0" smtClean="0"/>
                        <a:t>and stand 30cm above ground.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050792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403462"/>
              </p:ext>
            </p:extLst>
          </p:nvPr>
        </p:nvGraphicFramePr>
        <p:xfrm>
          <a:off x="7127258" y="457222"/>
          <a:ext cx="2667905" cy="37091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3907">
                  <a:extLst>
                    <a:ext uri="{9D8B030D-6E8A-4147-A177-3AD203B41FA5}">
                      <a16:colId xmlns:a16="http://schemas.microsoft.com/office/drawing/2014/main" val="2801747182"/>
                    </a:ext>
                  </a:extLst>
                </a:gridCol>
                <a:gridCol w="1693998">
                  <a:extLst>
                    <a:ext uri="{9D8B030D-6E8A-4147-A177-3AD203B41FA5}">
                      <a16:colId xmlns:a16="http://schemas.microsoft.com/office/drawing/2014/main" val="3058582232"/>
                    </a:ext>
                  </a:extLst>
                </a:gridCol>
              </a:tblGrid>
              <a:tr h="4896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KEY SKILLS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08362"/>
                  </a:ext>
                </a:extLst>
              </a:tr>
              <a:tr h="750680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Joining</a:t>
                      </a:r>
                      <a:endParaRPr lang="en-GB" sz="1200" b="1" u="sng" dirty="0"/>
                    </a:p>
                    <a:p>
                      <a:pPr algn="l"/>
                      <a:r>
                        <a:rPr lang="en-GB" sz="1200" dirty="0" smtClean="0"/>
                        <a:t>Using the most appropriate</a:t>
                      </a:r>
                      <a:r>
                        <a:rPr lang="en-GB" sz="1200" baseline="0" dirty="0" smtClean="0"/>
                        <a:t> material to secure two or more pieces of a structure.</a:t>
                      </a:r>
                      <a:endParaRPr lang="en-GB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284163"/>
                  </a:ext>
                </a:extLst>
              </a:tr>
              <a:tr h="750680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Strengthen,</a:t>
                      </a:r>
                      <a:r>
                        <a:rPr lang="en-GB" sz="1200" b="1" u="sng" baseline="0" dirty="0" smtClean="0"/>
                        <a:t> stiffen and reinforce</a:t>
                      </a:r>
                      <a:endParaRPr lang="en-GB" sz="1200" b="1" u="sng" dirty="0"/>
                    </a:p>
                    <a:p>
                      <a:r>
                        <a:rPr lang="en-GB" sz="1200" dirty="0" smtClean="0"/>
                        <a:t>Using additional materials or techniques</a:t>
                      </a:r>
                      <a:r>
                        <a:rPr lang="en-GB" sz="1200" baseline="0" dirty="0" smtClean="0"/>
                        <a:t> to improve the strength of the structure.</a:t>
                      </a:r>
                      <a:endParaRPr lang="en-GB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777568"/>
                  </a:ext>
                </a:extLst>
              </a:tr>
              <a:tr h="750680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Triangulation</a:t>
                      </a:r>
                      <a:endParaRPr lang="en-GB" sz="1200" b="0" u="none" dirty="0" smtClean="0"/>
                    </a:p>
                    <a:p>
                      <a:pPr algn="l"/>
                      <a:r>
                        <a:rPr lang="en-GB" sz="1200" b="0" u="none" dirty="0" smtClean="0"/>
                        <a:t>A technique</a:t>
                      </a:r>
                      <a:r>
                        <a:rPr lang="en-GB" sz="1200" b="0" u="none" baseline="0" dirty="0" smtClean="0"/>
                        <a:t> used to reinforce structures which have edges meeting at angles (usually 90°).</a:t>
                      </a:r>
                      <a:endParaRPr lang="en-GB" sz="12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268137"/>
                  </a:ext>
                </a:extLst>
              </a:tr>
              <a:tr h="75068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697585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093972"/>
              </p:ext>
            </p:extLst>
          </p:nvPr>
        </p:nvGraphicFramePr>
        <p:xfrm>
          <a:off x="3987425" y="445779"/>
          <a:ext cx="3027524" cy="372062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07656">
                  <a:extLst>
                    <a:ext uri="{9D8B030D-6E8A-4147-A177-3AD203B41FA5}">
                      <a16:colId xmlns:a16="http://schemas.microsoft.com/office/drawing/2014/main" val="3461848335"/>
                    </a:ext>
                  </a:extLst>
                </a:gridCol>
                <a:gridCol w="2019868">
                  <a:extLst>
                    <a:ext uri="{9D8B030D-6E8A-4147-A177-3AD203B41FA5}">
                      <a16:colId xmlns:a16="http://schemas.microsoft.com/office/drawing/2014/main" val="1213308888"/>
                    </a:ext>
                  </a:extLst>
                </a:gridCol>
              </a:tblGrid>
              <a:tr h="4896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baseline="0" dirty="0" smtClean="0"/>
                        <a:t>VOCABULARY </a:t>
                      </a:r>
                      <a:endParaRPr lang="en-GB" sz="2400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56821641"/>
                  </a:ext>
                </a:extLst>
              </a:tr>
              <a:tr h="27855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dirty="0" smtClean="0">
                          <a:latin typeface="+mn-lt"/>
                        </a:rPr>
                        <a:t>structure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buildings or other objects constructed from several parts</a:t>
                      </a:r>
                      <a:endParaRPr lang="en-GB" sz="700" b="0" u="sng" dirty="0" smtClean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230089"/>
                  </a:ext>
                </a:extLst>
              </a:tr>
              <a:tr h="27855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+mn-lt"/>
                          <a:ea typeface="+mn-lt"/>
                          <a:cs typeface="+mn-lt"/>
                        </a:rPr>
                        <a:t>abutments</a:t>
                      </a:r>
                      <a:endParaRPr lang="en-GB" sz="1200" b="1" u="sng" dirty="0" smtClean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retaining walls supporting the ends of a bridge.</a:t>
                      </a:r>
                      <a:endParaRPr lang="en-GB" sz="1000" b="0" u="sng" dirty="0" smtClean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564064"/>
                  </a:ext>
                </a:extLst>
              </a:tr>
              <a:tr h="34615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beams</a:t>
                      </a:r>
                      <a:endParaRPr lang="en-GB" sz="1200" b="1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long, sturdy pieces of squared material used to support a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structure</a:t>
                      </a:r>
                      <a:endParaRPr lang="en-GB" sz="1200" dirty="0"/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5085855"/>
                  </a:ext>
                </a:extLst>
              </a:tr>
              <a:tr h="74682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trusses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aseline="0" dirty="0" smtClean="0">
                          <a:latin typeface="+mn-lt"/>
                        </a:rPr>
                        <a:t>structures of members (beams) which are connected at their ends (joins).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3693088"/>
                  </a:ext>
                </a:extLst>
              </a:tr>
              <a:tr h="74682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suspend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something</a:t>
                      </a:r>
                      <a:r>
                        <a:rPr lang="en-GB" sz="1100" baseline="0" dirty="0" smtClean="0">
                          <a:latin typeface="+mn-lt"/>
                        </a:rPr>
                        <a:t> which hangs, unsupported from below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093144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clrChange>
              <a:clrFrom>
                <a:srgbClr val="413E5B"/>
              </a:clrFrom>
              <a:clrTo>
                <a:srgbClr val="413E5B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8100011" y="3029469"/>
            <a:ext cx="722397" cy="15833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477" y="1719882"/>
            <a:ext cx="1613477" cy="968086"/>
          </a:xfrm>
          <a:prstGeom prst="rect">
            <a:avLst/>
          </a:prstGeom>
        </p:spPr>
      </p:pic>
      <p:pic>
        <p:nvPicPr>
          <p:cNvPr id="1026" name="Picture 2" descr="The collapsed Morandi bridge in August last year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93" y="2792463"/>
            <a:ext cx="1636244" cy="10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592210"/>
              </p:ext>
            </p:extLst>
          </p:nvPr>
        </p:nvGraphicFramePr>
        <p:xfrm>
          <a:off x="3444628" y="4332759"/>
          <a:ext cx="6291619" cy="248881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06456">
                  <a:extLst>
                    <a:ext uri="{9D8B030D-6E8A-4147-A177-3AD203B41FA5}">
                      <a16:colId xmlns:a16="http://schemas.microsoft.com/office/drawing/2014/main" val="2612447114"/>
                    </a:ext>
                  </a:extLst>
                </a:gridCol>
                <a:gridCol w="1606456">
                  <a:extLst>
                    <a:ext uri="{9D8B030D-6E8A-4147-A177-3AD203B41FA5}">
                      <a16:colId xmlns:a16="http://schemas.microsoft.com/office/drawing/2014/main" val="977511655"/>
                    </a:ext>
                  </a:extLst>
                </a:gridCol>
                <a:gridCol w="1606456">
                  <a:extLst>
                    <a:ext uri="{9D8B030D-6E8A-4147-A177-3AD203B41FA5}">
                      <a16:colId xmlns:a16="http://schemas.microsoft.com/office/drawing/2014/main" val="3249694504"/>
                    </a:ext>
                  </a:extLst>
                </a:gridCol>
                <a:gridCol w="1472251">
                  <a:extLst>
                    <a:ext uri="{9D8B030D-6E8A-4147-A177-3AD203B41FA5}">
                      <a16:colId xmlns:a16="http://schemas.microsoft.com/office/drawing/2014/main" val="3751206013"/>
                    </a:ext>
                  </a:extLst>
                </a:gridCol>
              </a:tblGrid>
              <a:tr h="416682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TYPES</a:t>
                      </a:r>
                      <a:r>
                        <a:rPr lang="en-GB" baseline="0" dirty="0" smtClean="0"/>
                        <a:t> OF BRIDGES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3768141"/>
                  </a:ext>
                </a:extLst>
              </a:tr>
              <a:tr h="2072137">
                <a:tc>
                  <a:txBody>
                    <a:bodyPr/>
                    <a:lstStyle/>
                    <a:p>
                      <a:r>
                        <a:rPr lang="en-GB" dirty="0" smtClean="0"/>
                        <a:t>#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sz="1100" dirty="0" smtClean="0"/>
                        <a:t>Suspension Bridges</a:t>
                      </a:r>
                    </a:p>
                    <a:p>
                      <a:pPr algn="ctr"/>
                      <a:r>
                        <a:rPr lang="en-GB" sz="1100" dirty="0" smtClean="0"/>
                        <a:t>Such as: Clifton</a:t>
                      </a:r>
                      <a:r>
                        <a:rPr lang="en-GB" sz="1100" baseline="0" dirty="0" smtClean="0"/>
                        <a:t> Suspension Bridge (UK), Golden Gate Bridge (San Francisco).</a:t>
                      </a:r>
                      <a:endParaRPr lang="en-GB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#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sz="1100" dirty="0" smtClean="0"/>
                        <a:t>Arch Bridges</a:t>
                      </a:r>
                    </a:p>
                    <a:p>
                      <a:pPr algn="ctr"/>
                      <a:r>
                        <a:rPr lang="en-GB" sz="1100" dirty="0" smtClean="0"/>
                        <a:t>Such as: Tyne Bridge (Newcastle),</a:t>
                      </a:r>
                      <a:r>
                        <a:rPr lang="en-GB" sz="1100" baseline="0" dirty="0" smtClean="0"/>
                        <a:t> Sydney Harbour Bridge (Australia).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#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sz="1200" dirty="0" smtClean="0"/>
                        <a:t>Cantilever Bridges</a:t>
                      </a:r>
                    </a:p>
                    <a:p>
                      <a:pPr algn="ctr"/>
                      <a:r>
                        <a:rPr lang="en-GB" sz="1200" dirty="0" smtClean="0"/>
                        <a:t>Such as: Forth Bridge (Scotland), Quebec Bridge</a:t>
                      </a:r>
                      <a:r>
                        <a:rPr lang="en-GB" sz="1200" baseline="0" dirty="0" smtClean="0"/>
                        <a:t> (Canada).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#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sz="1100" dirty="0" smtClean="0"/>
                        <a:t>Beam Bridges</a:t>
                      </a:r>
                    </a:p>
                    <a:p>
                      <a:pPr algn="ctr"/>
                      <a:r>
                        <a:rPr lang="en-GB" sz="1100" dirty="0" smtClean="0"/>
                        <a:t>Such as:</a:t>
                      </a:r>
                      <a:r>
                        <a:rPr lang="en-GB" sz="1100" baseline="0" dirty="0" smtClean="0"/>
                        <a:t> Moselle Viaduct (Germany), Lake </a:t>
                      </a:r>
                      <a:r>
                        <a:rPr lang="en-GB" sz="1100" baseline="0" dirty="0" err="1" smtClean="0"/>
                        <a:t>Pontchartrian</a:t>
                      </a:r>
                      <a:r>
                        <a:rPr lang="en-GB" sz="1100" baseline="0" dirty="0" smtClean="0"/>
                        <a:t> Causeway (USA).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0136136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5114" y="4794450"/>
            <a:ext cx="1551442" cy="1072422"/>
          </a:xfrm>
          <a:prstGeom prst="rect">
            <a:avLst/>
          </a:prstGeom>
        </p:spPr>
      </p:pic>
      <p:pic>
        <p:nvPicPr>
          <p:cNvPr id="1028" name="Picture 4" descr="Free Stock photo of Silhouette of Tyne Bridge in England | Photoeverywher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866" y="4787307"/>
            <a:ext cx="1556745" cy="107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orth Bridge and reflections of the bridge - October 2013 | Forth bridge,  Bridge, Visit edinburgh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121" y="4848290"/>
            <a:ext cx="1473734" cy="1018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39683" y="4848289"/>
            <a:ext cx="1325660" cy="10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5287</TotalTime>
  <Words>310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Bridges|  Year 4 | Spring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141</cp:revision>
  <cp:lastPrinted>2017-10-30T10:21:12Z</cp:lastPrinted>
  <dcterms:created xsi:type="dcterms:W3CDTF">2017-10-15T20:56:30Z</dcterms:created>
  <dcterms:modified xsi:type="dcterms:W3CDTF">2022-05-03T10:45:06Z</dcterms:modified>
</cp:coreProperties>
</file>