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76" autoAdjust="0"/>
    <p:restoredTop sz="94627"/>
  </p:normalViewPr>
  <p:slideViewPr>
    <p:cSldViewPr snapToGrid="0" snapToObjects="1">
      <p:cViewPr varScale="1">
        <p:scale>
          <a:sx n="83" d="100"/>
          <a:sy n="83" d="100"/>
        </p:scale>
        <p:origin x="1114"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9/13/2022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9/13/2022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stretch>
            <a:fillRect/>
          </a:stretch>
        </p:blipFill>
        <p:spPr>
          <a:xfrm>
            <a:off x="1626927" y="3576058"/>
            <a:ext cx="3019020" cy="1567772"/>
          </a:xfrm>
          <a:prstGeom prst="rect">
            <a:avLst/>
          </a:prstGeom>
        </p:spPr>
      </p:pic>
      <p:pic>
        <p:nvPicPr>
          <p:cNvPr id="14" name="Picture 13"/>
          <p:cNvPicPr>
            <a:picLocks noChangeAspect="1"/>
          </p:cNvPicPr>
          <p:nvPr/>
        </p:nvPicPr>
        <p:blipFill>
          <a:blip r:embed="rId4"/>
          <a:stretch>
            <a:fillRect/>
          </a:stretch>
        </p:blipFill>
        <p:spPr>
          <a:xfrm>
            <a:off x="7919609" y="4567889"/>
            <a:ext cx="1578871" cy="1901201"/>
          </a:xfrm>
          <a:prstGeom prst="rect">
            <a:avLst/>
          </a:prstGeom>
        </p:spPr>
      </p:pic>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latin typeface="Twinkl Cursive Looped" panose="02000000000000000000" pitchFamily="2" charset="0"/>
                <a:cs typeface="Arial" panose="020B0604020202020204" pitchFamily="34" charset="0"/>
              </a:rPr>
              <a:t>Shirley Heath </a:t>
            </a:r>
            <a:r>
              <a:rPr lang="en-US" sz="1800" b="1" dirty="0" smtClean="0">
                <a:latin typeface="Twinkl Cursive Looped" panose="02000000000000000000" pitchFamily="2" charset="0"/>
                <a:cs typeface="Arial" panose="020B0604020202020204" pitchFamily="34" charset="0"/>
              </a:rPr>
              <a:t>		Year 6, Summer 2: Tag Rugby </a:t>
            </a:r>
            <a:r>
              <a:rPr lang="en-US" sz="1800" b="1" smtClean="0">
                <a:latin typeface="Twinkl Cursive Looped" panose="02000000000000000000" pitchFamily="2" charset="0"/>
                <a:cs typeface="Arial" panose="020B0604020202020204" pitchFamily="34" charset="0"/>
              </a:rPr>
              <a:t>(Edwardians RFC)</a:t>
            </a:r>
            <a:endParaRPr lang="en-US" sz="1800" b="1" dirty="0">
              <a:latin typeface="Twinkl Cursive Looped" panose="02000000000000000000" pitchFamily="2" charset="0"/>
              <a:cs typeface="Arial" panose="020B060402020202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803374886"/>
              </p:ext>
            </p:extLst>
          </p:nvPr>
        </p:nvGraphicFramePr>
        <p:xfrm>
          <a:off x="154218" y="428088"/>
          <a:ext cx="5789721" cy="3193722"/>
        </p:xfrm>
        <a:graphic>
          <a:graphicData uri="http://schemas.openxmlformats.org/drawingml/2006/table">
            <a:tbl>
              <a:tblPr firstRow="1" bandRow="1">
                <a:tableStyleId>{93296810-A885-4BE3-A3E7-6D5BEEA58F35}</a:tableStyleId>
              </a:tblPr>
              <a:tblGrid>
                <a:gridCol w="306141">
                  <a:extLst>
                    <a:ext uri="{9D8B030D-6E8A-4147-A177-3AD203B41FA5}">
                      <a16:colId xmlns:a16="http://schemas.microsoft.com/office/drawing/2014/main" val="20000"/>
                    </a:ext>
                  </a:extLst>
                </a:gridCol>
                <a:gridCol w="1355221">
                  <a:extLst>
                    <a:ext uri="{9D8B030D-6E8A-4147-A177-3AD203B41FA5}">
                      <a16:colId xmlns:a16="http://schemas.microsoft.com/office/drawing/2014/main" val="20001"/>
                    </a:ext>
                  </a:extLst>
                </a:gridCol>
                <a:gridCol w="4128359">
                  <a:extLst>
                    <a:ext uri="{9D8B030D-6E8A-4147-A177-3AD203B41FA5}">
                      <a16:colId xmlns:a16="http://schemas.microsoft.com/office/drawing/2014/main" val="3827066675"/>
                    </a:ext>
                  </a:extLst>
                </a:gridCol>
              </a:tblGrid>
              <a:tr h="297922">
                <a:tc gridSpan="3">
                  <a:txBody>
                    <a:bodyPr/>
                    <a:lstStyle/>
                    <a:p>
                      <a:pPr algn="ctr"/>
                      <a:r>
                        <a:rPr lang="en-GB" altLang="en-GB" sz="1400" dirty="0" smtClean="0">
                          <a:latin typeface="Twinkl Cursive Looped" panose="02000000000000000000" pitchFamily="2" charset="0"/>
                          <a:cs typeface="Arial" panose="020B0604020202020204" pitchFamily="34" charset="0"/>
                        </a:rPr>
                        <a:t>Skills</a:t>
                      </a:r>
                      <a:endParaRPr lang="en-GB" altLang="en-GB" sz="14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364943">
                <a:tc>
                  <a:txBody>
                    <a:bodyPr/>
                    <a:lstStyle/>
                    <a:p>
                      <a:r>
                        <a:rPr lang="en-GB" altLang="en-GB" sz="1400" b="0" dirty="0" smtClean="0">
                          <a:latin typeface="Twinkl Cursive Looped" panose="02000000000000000000" pitchFamily="2" charset="0"/>
                          <a:cs typeface="Arial" panose="020B0604020202020204" pitchFamily="34" charset="0"/>
                        </a:rPr>
                        <a:t>1</a:t>
                      </a:r>
                      <a:endParaRPr lang="en-GB" altLang="en-GB"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Passing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US" sz="1400" b="0" i="0" kern="1200" dirty="0" smtClean="0">
                          <a:solidFill>
                            <a:schemeClr val="dk1"/>
                          </a:solidFill>
                          <a:effectLst/>
                          <a:latin typeface="Twinkl Cursive Looped" panose="02000000000000000000" pitchFamily="2" charset="0"/>
                          <a:ea typeface="+mn-ea"/>
                          <a:cs typeface="Arial" panose="020B0604020202020204" pitchFamily="34" charset="0"/>
                        </a:rPr>
                        <a:t>Hold ball in front of body in two hands with fingers spread on either side. To </a:t>
                      </a:r>
                      <a:r>
                        <a:rPr lang="en-US" sz="1400" b="1" i="0" kern="1200" dirty="0" smtClean="0">
                          <a:solidFill>
                            <a:schemeClr val="dk1"/>
                          </a:solidFill>
                          <a:effectLst/>
                          <a:latin typeface="Twinkl Cursive Looped" panose="02000000000000000000" pitchFamily="2" charset="0"/>
                          <a:ea typeface="+mn-ea"/>
                          <a:cs typeface="Arial" panose="020B0604020202020204" pitchFamily="34" charset="0"/>
                        </a:rPr>
                        <a:t>pass</a:t>
                      </a:r>
                      <a:r>
                        <a:rPr lang="en-US" sz="1400" b="0" i="0" kern="1200" dirty="0" smtClean="0">
                          <a:solidFill>
                            <a:schemeClr val="dk1"/>
                          </a:solidFill>
                          <a:effectLst/>
                          <a:latin typeface="Twinkl Cursive Looped" panose="02000000000000000000" pitchFamily="2" charset="0"/>
                          <a:ea typeface="+mn-ea"/>
                          <a:cs typeface="Arial" panose="020B0604020202020204" pitchFamily="34" charset="0"/>
                        </a:rPr>
                        <a:t> left– right hand for power (towards back of the ball) and left for aim (towards front of the ball). ... For a </a:t>
                      </a:r>
                      <a:r>
                        <a:rPr lang="en-US" sz="1400" b="1" i="0" kern="1200" dirty="0" smtClean="0">
                          <a:solidFill>
                            <a:schemeClr val="dk1"/>
                          </a:solidFill>
                          <a:effectLst/>
                          <a:latin typeface="Twinkl Cursive Looped" panose="02000000000000000000" pitchFamily="2" charset="0"/>
                          <a:ea typeface="+mn-ea"/>
                          <a:cs typeface="Arial" panose="020B0604020202020204" pitchFamily="34" charset="0"/>
                        </a:rPr>
                        <a:t>pass</a:t>
                      </a:r>
                      <a:r>
                        <a:rPr lang="en-US" sz="1400" b="0" i="0" kern="1200" dirty="0" smtClean="0">
                          <a:solidFill>
                            <a:schemeClr val="dk1"/>
                          </a:solidFill>
                          <a:effectLst/>
                          <a:latin typeface="Twinkl Cursive Looped" panose="02000000000000000000" pitchFamily="2" charset="0"/>
                          <a:ea typeface="+mn-ea"/>
                          <a:cs typeface="Arial" panose="020B0604020202020204" pitchFamily="34" charset="0"/>
                        </a:rPr>
                        <a:t> to the left, your right hand runs up and along the ball.</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381100">
                <a:tc>
                  <a:txBody>
                    <a:bodyPr/>
                    <a:lstStyle/>
                    <a:p>
                      <a:r>
                        <a:rPr lang="en-GB" altLang="en-GB" sz="1400" b="0" dirty="0" smtClean="0">
                          <a:latin typeface="Twinkl Cursive Looped" panose="02000000000000000000" pitchFamily="2" charset="0"/>
                          <a:cs typeface="Arial" panose="020B0604020202020204" pitchFamily="34" charset="0"/>
                        </a:rPr>
                        <a:t>2</a:t>
                      </a:r>
                      <a:endParaRPr lang="en-GB" altLang="en-GB"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Running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Moving quickly, using your legs to power you.</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283956">
                <a:tc>
                  <a:txBody>
                    <a:bodyPr/>
                    <a:lstStyle/>
                    <a:p>
                      <a:r>
                        <a:rPr lang="en-GB" altLang="en-GB" sz="1400" b="0" dirty="0" smtClean="0">
                          <a:latin typeface="Twinkl Cursive Looped" panose="02000000000000000000" pitchFamily="2" charset="0"/>
                          <a:cs typeface="Arial" panose="020B0604020202020204" pitchFamily="34" charset="0"/>
                        </a:rPr>
                        <a:t>3</a:t>
                      </a:r>
                      <a:endParaRPr lang="en-GB" altLang="en-GB"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Tag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Taking a tag from an opposition belt (the same as a tackle in conventional rugby)</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407509847"/>
                  </a:ext>
                </a:extLst>
              </a:tr>
              <a:tr h="381100">
                <a:tc>
                  <a:txBody>
                    <a:bodyPr/>
                    <a:lstStyle/>
                    <a:p>
                      <a:r>
                        <a:rPr lang="en-GB" altLang="en-GB" sz="1400" b="0" dirty="0" smtClean="0">
                          <a:latin typeface="Twinkl Cursive Looped" panose="02000000000000000000" pitchFamily="2" charset="0"/>
                          <a:cs typeface="Arial" panose="020B0604020202020204" pitchFamily="34" charset="0"/>
                        </a:rPr>
                        <a:t>4</a:t>
                      </a:r>
                      <a:endParaRPr lang="en-GB" altLang="en-GB"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Teamwork</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Working together to achieve a try.</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358340">
                <a:tc>
                  <a:txBody>
                    <a:bodyPr/>
                    <a:lstStyle/>
                    <a:p>
                      <a:r>
                        <a:rPr lang="en-GB" altLang="en-GB" sz="1400" b="0" dirty="0" smtClean="0">
                          <a:latin typeface="Twinkl Cursive Looped" panose="02000000000000000000" pitchFamily="2" charset="0"/>
                          <a:cs typeface="Arial" panose="020B0604020202020204" pitchFamily="34" charset="0"/>
                        </a:rPr>
                        <a:t>5</a:t>
                      </a:r>
                      <a:endParaRPr lang="en-GB" altLang="en-GB"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Defend</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Preventing</a:t>
                      </a:r>
                      <a:r>
                        <a:rPr lang="en-GB" sz="1400" baseline="0" dirty="0" smtClean="0">
                          <a:latin typeface="Twinkl Cursive Looped" panose="02000000000000000000" pitchFamily="2" charset="0"/>
                          <a:cs typeface="Arial" panose="020B0604020202020204" pitchFamily="34" charset="0"/>
                        </a:rPr>
                        <a:t> the opposition from scoring a try (or any points).</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552574955"/>
              </p:ext>
            </p:extLst>
          </p:nvPr>
        </p:nvGraphicFramePr>
        <p:xfrm>
          <a:off x="6117577" y="544276"/>
          <a:ext cx="3665051" cy="4023613"/>
        </p:xfrm>
        <a:graphic>
          <a:graphicData uri="http://schemas.openxmlformats.org/drawingml/2006/table">
            <a:tbl>
              <a:tblPr firstRow="1" bandRow="1">
                <a:tableStyleId>{21E4AEA4-8DFA-4A89-87EB-49C32662AFE0}</a:tableStyleId>
              </a:tblPr>
              <a:tblGrid>
                <a:gridCol w="500714">
                  <a:extLst>
                    <a:ext uri="{9D8B030D-6E8A-4147-A177-3AD203B41FA5}">
                      <a16:colId xmlns:a16="http://schemas.microsoft.com/office/drawing/2014/main" val="3034729171"/>
                    </a:ext>
                  </a:extLst>
                </a:gridCol>
                <a:gridCol w="1215533">
                  <a:extLst>
                    <a:ext uri="{9D8B030D-6E8A-4147-A177-3AD203B41FA5}">
                      <a16:colId xmlns:a16="http://schemas.microsoft.com/office/drawing/2014/main" val="771789285"/>
                    </a:ext>
                  </a:extLst>
                </a:gridCol>
                <a:gridCol w="1948804">
                  <a:extLst>
                    <a:ext uri="{9D8B030D-6E8A-4147-A177-3AD203B41FA5}">
                      <a16:colId xmlns:a16="http://schemas.microsoft.com/office/drawing/2014/main" val="1444632793"/>
                    </a:ext>
                  </a:extLst>
                </a:gridCol>
              </a:tblGrid>
              <a:tr h="286997">
                <a:tc gridSpan="3">
                  <a:txBody>
                    <a:bodyPr/>
                    <a:lstStyle/>
                    <a:p>
                      <a:pPr algn="ctr"/>
                      <a:r>
                        <a:rPr lang="en-US" sz="1400" smtClean="0">
                          <a:latin typeface="Twinkl Cursive Looped" panose="02000000000000000000" pitchFamily="2" charset="0"/>
                          <a:cs typeface="Arial" panose="020B0604020202020204" pitchFamily="34" charset="0"/>
                        </a:rPr>
                        <a:t>Vocabulary</a:t>
                      </a:r>
                      <a:endParaRPr lang="en-US" sz="1400" dirty="0" smtClean="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35557">
                <a:tc>
                  <a:txBody>
                    <a:bodyPr/>
                    <a:lstStyle/>
                    <a:p>
                      <a:r>
                        <a:rPr lang="en-US" sz="1400" dirty="0">
                          <a:latin typeface="Twinkl Cursive Looped" panose="02000000000000000000" pitchFamily="2" charset="0"/>
                          <a:cs typeface="Arial" panose="020B0604020202020204" pitchFamily="34" charset="0"/>
                        </a:rPr>
                        <a:t>1</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Possession</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A</a:t>
                      </a:r>
                      <a:r>
                        <a:rPr lang="en-GB" sz="1400" baseline="0" dirty="0" smtClean="0">
                          <a:latin typeface="Twinkl Cursive Looped" panose="02000000000000000000" pitchFamily="2" charset="0"/>
                          <a:cs typeface="Arial" panose="020B0604020202020204" pitchFamily="34" charset="0"/>
                        </a:rPr>
                        <a:t> team having control of the ball</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535557">
                <a:tc>
                  <a:txBody>
                    <a:bodyPr/>
                    <a:lstStyle/>
                    <a:p>
                      <a:r>
                        <a:rPr lang="en-US" sz="1400" dirty="0">
                          <a:latin typeface="Twinkl Cursive Looped" panose="02000000000000000000" pitchFamily="2" charset="0"/>
                          <a:cs typeface="Arial" panose="020B0604020202020204" pitchFamily="34" charset="0"/>
                        </a:rPr>
                        <a:t>2</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Try-Area</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The opposition end in</a:t>
                      </a:r>
                      <a:r>
                        <a:rPr lang="en-GB" sz="1400" baseline="0" dirty="0" smtClean="0">
                          <a:latin typeface="Twinkl Cursive Looped" panose="02000000000000000000" pitchFamily="2" charset="0"/>
                          <a:cs typeface="Arial" panose="020B0604020202020204" pitchFamily="34" charset="0"/>
                        </a:rPr>
                        <a:t> which you can score points from.</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535557">
                <a:tc>
                  <a:txBody>
                    <a:bodyPr/>
                    <a:lstStyle/>
                    <a:p>
                      <a:r>
                        <a:rPr lang="en-US" sz="1400" dirty="0">
                          <a:latin typeface="Twinkl Cursive Looped" panose="02000000000000000000" pitchFamily="2" charset="0"/>
                          <a:cs typeface="Arial" panose="020B0604020202020204" pitchFamily="34" charset="0"/>
                        </a:rPr>
                        <a:t>3</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Pressure</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Forcing your opposition into moving the ball quickly or losing possession.</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535557">
                <a:tc>
                  <a:txBody>
                    <a:bodyPr/>
                    <a:lstStyle/>
                    <a:p>
                      <a:r>
                        <a:rPr lang="en-US" sz="1400" dirty="0">
                          <a:latin typeface="Twinkl Cursive Looped" panose="02000000000000000000" pitchFamily="2" charset="0"/>
                          <a:cs typeface="Arial" panose="020B0604020202020204" pitchFamily="34" charset="0"/>
                        </a:rPr>
                        <a:t>4</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Space</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An area of the pitch where there is</a:t>
                      </a:r>
                      <a:r>
                        <a:rPr lang="en-GB" sz="1400" baseline="0" dirty="0" smtClean="0">
                          <a:latin typeface="Twinkl Cursive Looped" panose="02000000000000000000" pitchFamily="2" charset="0"/>
                          <a:cs typeface="Arial" panose="020B0604020202020204" pitchFamily="34" charset="0"/>
                        </a:rPr>
                        <a:t> no opposition.</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535557">
                <a:tc>
                  <a:txBody>
                    <a:bodyPr/>
                    <a:lstStyle/>
                    <a:p>
                      <a:r>
                        <a:rPr lang="en-US" sz="1400" dirty="0">
                          <a:latin typeface="Twinkl Cursive Looped" panose="02000000000000000000" pitchFamily="2" charset="0"/>
                          <a:cs typeface="Arial" panose="020B0604020202020204" pitchFamily="34" charset="0"/>
                        </a:rPr>
                        <a:t>5</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Belt</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400" dirty="0" smtClean="0">
                          <a:latin typeface="Twinkl Cursive Looped" panose="02000000000000000000" pitchFamily="2" charset="0"/>
                          <a:cs typeface="Arial" panose="020B0604020202020204" pitchFamily="34" charset="0"/>
                        </a:rPr>
                        <a:t>An</a:t>
                      </a:r>
                      <a:r>
                        <a:rPr lang="en-GB" sz="1400" baseline="0" dirty="0" smtClean="0">
                          <a:latin typeface="Twinkl Cursive Looped" panose="02000000000000000000" pitchFamily="2" charset="0"/>
                          <a:cs typeface="Arial" panose="020B0604020202020204" pitchFamily="34" charset="0"/>
                        </a:rPr>
                        <a:t> object worn around the waist containing tags (something the opposition want to steal)</a:t>
                      </a:r>
                      <a:endParaRPr lang="en-GB" sz="14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432408064"/>
                  </a:ext>
                </a:extLst>
              </a:tr>
            </a:tbl>
          </a:graphicData>
        </a:graphic>
      </p:graphicFrame>
      <p:pic>
        <p:nvPicPr>
          <p:cNvPr id="1026" name="Picture 2" descr="Image result for jonny wilkinson&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703" y="4805471"/>
            <a:ext cx="1324024" cy="203017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17224" y="5394208"/>
            <a:ext cx="2909455" cy="1446550"/>
          </a:xfrm>
          <a:prstGeom prst="rect">
            <a:avLst/>
          </a:prstGeom>
          <a:noFill/>
        </p:spPr>
        <p:txBody>
          <a:bodyPr wrap="square" rtlCol="0">
            <a:spAutoFit/>
          </a:bodyPr>
          <a:lstStyle/>
          <a:p>
            <a:r>
              <a:rPr lang="en-GB" sz="1100" u="sng" dirty="0" smtClean="0">
                <a:latin typeface="Twinkl Cursive Looped" panose="02000000000000000000" pitchFamily="2" charset="0"/>
              </a:rPr>
              <a:t>Jonny Wilkinson CBE:</a:t>
            </a:r>
          </a:p>
          <a:p>
            <a:r>
              <a:rPr lang="en-US" sz="1100" dirty="0" smtClean="0">
                <a:latin typeface="Twinkl Cursive Looped" panose="02000000000000000000" pitchFamily="2" charset="0"/>
              </a:rPr>
              <a:t>Wilkinson is </a:t>
            </a:r>
            <a:r>
              <a:rPr lang="en-US" sz="1100" dirty="0">
                <a:latin typeface="Twinkl Cursive Looped" panose="02000000000000000000" pitchFamily="2" charset="0"/>
              </a:rPr>
              <a:t>an English former rugby union player. A fly-half, he played for Newcastle Falcons and Toulon and represented England and the British and Irish Lions. He is particularly known for scoring the winning drop goal in the 2003 Rugby World Cup </a:t>
            </a:r>
            <a:r>
              <a:rPr lang="en-US" sz="1100" dirty="0" smtClean="0">
                <a:latin typeface="Twinkl Cursive Looped" panose="02000000000000000000" pitchFamily="2" charset="0"/>
              </a:rPr>
              <a:t>Final.</a:t>
            </a:r>
            <a:endParaRPr lang="en-GB" sz="1100" dirty="0">
              <a:latin typeface="Twinkl Cursive Looped" panose="02000000000000000000" pitchFamily="2" charset="0"/>
            </a:endParaRPr>
          </a:p>
        </p:txBody>
      </p:sp>
      <p:pic>
        <p:nvPicPr>
          <p:cNvPr id="10" name="Picture 9"/>
          <p:cNvPicPr>
            <a:picLocks noChangeAspect="1"/>
          </p:cNvPicPr>
          <p:nvPr/>
        </p:nvPicPr>
        <p:blipFill>
          <a:blip r:embed="rId6"/>
          <a:stretch>
            <a:fillRect/>
          </a:stretch>
        </p:blipFill>
        <p:spPr>
          <a:xfrm>
            <a:off x="6263813" y="4619196"/>
            <a:ext cx="1350076" cy="1907919"/>
          </a:xfrm>
          <a:prstGeom prst="rect">
            <a:avLst/>
          </a:prstGeom>
        </p:spPr>
      </p:pic>
      <p:sp>
        <p:nvSpPr>
          <p:cNvPr id="11" name="TextBox 10"/>
          <p:cNvSpPr txBox="1"/>
          <p:nvPr/>
        </p:nvSpPr>
        <p:spPr>
          <a:xfrm>
            <a:off x="6456626" y="6527115"/>
            <a:ext cx="1652003" cy="369332"/>
          </a:xfrm>
          <a:prstGeom prst="rect">
            <a:avLst/>
          </a:prstGeom>
          <a:noFill/>
        </p:spPr>
        <p:txBody>
          <a:bodyPr wrap="square" rtlCol="0">
            <a:spAutoFit/>
          </a:bodyPr>
          <a:lstStyle/>
          <a:p>
            <a:r>
              <a:rPr lang="en-GB" dirty="0" smtClean="0">
                <a:latin typeface="Twinkl Cursive Looped" panose="02000000000000000000" pitchFamily="2" charset="0"/>
              </a:rPr>
              <a:t>Passing Back</a:t>
            </a:r>
            <a:endParaRPr lang="en-GB" dirty="0">
              <a:latin typeface="Twinkl Cursive Looped" panose="02000000000000000000" pitchFamily="2" charset="0"/>
            </a:endParaRPr>
          </a:p>
        </p:txBody>
      </p:sp>
      <p:pic>
        <p:nvPicPr>
          <p:cNvPr id="12" name="Picture 11"/>
          <p:cNvPicPr>
            <a:picLocks noChangeAspect="1"/>
          </p:cNvPicPr>
          <p:nvPr/>
        </p:nvPicPr>
        <p:blipFill>
          <a:blip r:embed="rId7"/>
          <a:stretch>
            <a:fillRect/>
          </a:stretch>
        </p:blipFill>
        <p:spPr>
          <a:xfrm>
            <a:off x="4633576" y="3861549"/>
            <a:ext cx="1505286" cy="2448357"/>
          </a:xfrm>
          <a:prstGeom prst="rect">
            <a:avLst/>
          </a:prstGeom>
        </p:spPr>
      </p:pic>
      <p:sp>
        <p:nvSpPr>
          <p:cNvPr id="13" name="TextBox 12"/>
          <p:cNvSpPr txBox="1"/>
          <p:nvPr/>
        </p:nvSpPr>
        <p:spPr>
          <a:xfrm>
            <a:off x="4485561" y="6254581"/>
            <a:ext cx="1653301" cy="646331"/>
          </a:xfrm>
          <a:prstGeom prst="rect">
            <a:avLst/>
          </a:prstGeom>
          <a:noFill/>
        </p:spPr>
        <p:txBody>
          <a:bodyPr wrap="square" rtlCol="0">
            <a:spAutoFit/>
          </a:bodyPr>
          <a:lstStyle/>
          <a:p>
            <a:r>
              <a:rPr lang="en-GB" dirty="0" smtClean="0">
                <a:latin typeface="Twinkl Cursive Looped" panose="02000000000000000000" pitchFamily="2" charset="0"/>
              </a:rPr>
              <a:t>Running with the ball</a:t>
            </a:r>
            <a:endParaRPr lang="en-GB" dirty="0">
              <a:latin typeface="Twinkl Cursive Looped" panose="02000000000000000000" pitchFamily="2" charset="0"/>
            </a:endParaRPr>
          </a:p>
        </p:txBody>
      </p:sp>
      <p:sp>
        <p:nvSpPr>
          <p:cNvPr id="15" name="TextBox 14"/>
          <p:cNvSpPr txBox="1"/>
          <p:nvPr/>
        </p:nvSpPr>
        <p:spPr>
          <a:xfrm>
            <a:off x="8301442" y="6466309"/>
            <a:ext cx="1608988" cy="369332"/>
          </a:xfrm>
          <a:prstGeom prst="rect">
            <a:avLst/>
          </a:prstGeom>
          <a:noFill/>
        </p:spPr>
        <p:txBody>
          <a:bodyPr wrap="square" rtlCol="0">
            <a:spAutoFit/>
          </a:bodyPr>
          <a:lstStyle/>
          <a:p>
            <a:r>
              <a:rPr lang="en-GB" dirty="0" smtClean="0">
                <a:latin typeface="Twinkl Cursive Looped" panose="02000000000000000000" pitchFamily="2" charset="0"/>
              </a:rPr>
              <a:t>‘W’ Grip</a:t>
            </a:r>
            <a:endParaRPr lang="en-GB" dirty="0">
              <a:latin typeface="Twinkl Cursive Looped" panose="02000000000000000000" pitchFamily="2" charset="0"/>
            </a:endParaRPr>
          </a:p>
        </p:txBody>
      </p:sp>
      <p:sp>
        <p:nvSpPr>
          <p:cNvPr id="17" name="TextBox 16"/>
          <p:cNvSpPr txBox="1"/>
          <p:nvPr/>
        </p:nvSpPr>
        <p:spPr>
          <a:xfrm>
            <a:off x="2322004" y="5066141"/>
            <a:ext cx="2575902" cy="307777"/>
          </a:xfrm>
          <a:prstGeom prst="rect">
            <a:avLst/>
          </a:prstGeom>
          <a:noFill/>
        </p:spPr>
        <p:txBody>
          <a:bodyPr wrap="square" rtlCol="0">
            <a:spAutoFit/>
          </a:bodyPr>
          <a:lstStyle/>
          <a:p>
            <a:r>
              <a:rPr lang="en-GB" sz="1400" dirty="0" smtClean="0">
                <a:latin typeface="Twinkl Cursive Looped" panose="02000000000000000000" pitchFamily="2" charset="0"/>
              </a:rPr>
              <a:t>Tag Rugby Pitch</a:t>
            </a:r>
            <a:endParaRPr lang="en-GB" sz="1400" dirty="0">
              <a:latin typeface="Twinkl Cursive Looped" panose="02000000000000000000" pitchFamily="2" charset="0"/>
            </a:endParaRPr>
          </a:p>
        </p:txBody>
      </p:sp>
      <p:sp>
        <p:nvSpPr>
          <p:cNvPr id="18" name="TextBox 17"/>
          <p:cNvSpPr txBox="1"/>
          <p:nvPr/>
        </p:nvSpPr>
        <p:spPr>
          <a:xfrm>
            <a:off x="568705" y="4151881"/>
            <a:ext cx="1612526" cy="307777"/>
          </a:xfrm>
          <a:prstGeom prst="rect">
            <a:avLst/>
          </a:prstGeom>
          <a:noFill/>
        </p:spPr>
        <p:txBody>
          <a:bodyPr wrap="square" rtlCol="0">
            <a:spAutoFit/>
          </a:bodyPr>
          <a:lstStyle/>
          <a:p>
            <a:r>
              <a:rPr lang="en-GB" sz="1400" dirty="0" smtClean="0">
                <a:latin typeface="Twinkl Cursive Looped" panose="02000000000000000000" pitchFamily="2" charset="0"/>
              </a:rPr>
              <a:t>In Goal Area</a:t>
            </a:r>
            <a:endParaRPr lang="en-GB" sz="1400" dirty="0">
              <a:latin typeface="Twinkl Cursive Looped" panose="02000000000000000000" pitchFamily="2" charset="0"/>
            </a:endParaRPr>
          </a:p>
        </p:txBody>
      </p:sp>
      <p:sp>
        <p:nvSpPr>
          <p:cNvPr id="19" name="TextBox 18"/>
          <p:cNvSpPr txBox="1"/>
          <p:nvPr/>
        </p:nvSpPr>
        <p:spPr>
          <a:xfrm>
            <a:off x="644787" y="3576058"/>
            <a:ext cx="982140" cy="307777"/>
          </a:xfrm>
          <a:prstGeom prst="rect">
            <a:avLst/>
          </a:prstGeom>
          <a:noFill/>
        </p:spPr>
        <p:txBody>
          <a:bodyPr wrap="square" rtlCol="0">
            <a:spAutoFit/>
          </a:bodyPr>
          <a:lstStyle/>
          <a:p>
            <a:r>
              <a:rPr lang="en-GB" sz="1400" dirty="0" smtClean="0">
                <a:latin typeface="Twinkl Cursive Looped" panose="02000000000000000000" pitchFamily="2" charset="0"/>
              </a:rPr>
              <a:t>Try Line</a:t>
            </a:r>
            <a:endParaRPr lang="en-GB" sz="1400" dirty="0">
              <a:latin typeface="Twinkl Cursive Looped" panose="02000000000000000000" pitchFamily="2" charset="0"/>
            </a:endParaRPr>
          </a:p>
        </p:txBody>
      </p:sp>
      <p:sp>
        <p:nvSpPr>
          <p:cNvPr id="20" name="TextBox 19"/>
          <p:cNvSpPr txBox="1"/>
          <p:nvPr/>
        </p:nvSpPr>
        <p:spPr>
          <a:xfrm>
            <a:off x="2917046" y="4117961"/>
            <a:ext cx="1356061" cy="307777"/>
          </a:xfrm>
          <a:prstGeom prst="rect">
            <a:avLst/>
          </a:prstGeom>
          <a:noFill/>
        </p:spPr>
        <p:txBody>
          <a:bodyPr wrap="square" rtlCol="0">
            <a:spAutoFit/>
          </a:bodyPr>
          <a:lstStyle/>
          <a:p>
            <a:r>
              <a:rPr lang="en-GB" sz="1400" dirty="0" smtClean="0">
                <a:latin typeface="Twinkl Cursive Looped" panose="02000000000000000000" pitchFamily="2" charset="0"/>
              </a:rPr>
              <a:t>Centre Spot</a:t>
            </a:r>
            <a:endParaRPr lang="en-GB" sz="1400" dirty="0">
              <a:latin typeface="Twinkl Cursive Looped" panose="02000000000000000000" pitchFamily="2" charset="0"/>
            </a:endParaRPr>
          </a:p>
        </p:txBody>
      </p:sp>
      <p:cxnSp>
        <p:nvCxnSpPr>
          <p:cNvPr id="21" name="Straight Arrow Connector 20"/>
          <p:cNvCxnSpPr/>
          <p:nvPr/>
        </p:nvCxnSpPr>
        <p:spPr>
          <a:xfrm>
            <a:off x="1374968" y="3766976"/>
            <a:ext cx="612428" cy="945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endCxn id="18" idx="3"/>
          </p:cNvCxnSpPr>
          <p:nvPr/>
        </p:nvCxnSpPr>
        <p:spPr>
          <a:xfrm>
            <a:off x="1626927" y="4305770"/>
            <a:ext cx="55430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4676</TotalTime>
  <Words>174</Words>
  <Application>Microsoft Office PowerPoint</Application>
  <PresentationFormat>A4 Paper (210x297 mm)</PresentationFormat>
  <Paragraphs>43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Twinkl Cursive Looped</vt:lpstr>
      <vt:lpstr>Office Theme</vt:lpstr>
      <vt:lpstr>Shirley Heath   Year 6, Summer 2: Tag Rugby (Edwardians RFC)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Dan Dowson</cp:lastModifiedBy>
  <cp:revision>84</cp:revision>
  <cp:lastPrinted>2017-10-30T10:21:12Z</cp:lastPrinted>
  <dcterms:created xsi:type="dcterms:W3CDTF">2017-10-15T20:56:30Z</dcterms:created>
  <dcterms:modified xsi:type="dcterms:W3CDTF">2022-09-13T13:34:36Z</dcterms:modified>
</cp:coreProperties>
</file>