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279" autoAdjust="0"/>
    <p:restoredTop sz="86861" autoAdjust="0"/>
  </p:normalViewPr>
  <p:slideViewPr>
    <p:cSldViewPr snapToGrid="0" snapToObjects="1">
      <p:cViewPr>
        <p:scale>
          <a:sx n="80" d="100"/>
          <a:sy n="80" d="100"/>
        </p:scale>
        <p:origin x="-116" y="-63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6/26/2024</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6/26/2024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6/26/2024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a:t>Year 3 Autumn 1 </a:t>
            </a:r>
            <a:r>
              <a:rPr lang="en-US" sz="1800" b="1" dirty="0"/>
              <a:t>	</a:t>
            </a:r>
            <a:r>
              <a:rPr lang="en-GB" sz="1600" b="0" i="0" dirty="0">
                <a:solidFill>
                  <a:srgbClr val="212529"/>
                </a:solidFill>
                <a:effectLst/>
                <a:latin typeface="din-2014"/>
              </a:rPr>
              <a:t>What do some deities tell </a:t>
            </a:r>
            <a:r>
              <a:rPr lang="en-GB" sz="1600" b="0" i="0" dirty="0" err="1">
                <a:solidFill>
                  <a:srgbClr val="212529"/>
                </a:solidFill>
                <a:effectLst/>
                <a:latin typeface="din-2014"/>
              </a:rPr>
              <a:t>Sanatanis</a:t>
            </a:r>
            <a:r>
              <a:rPr lang="en-GB" sz="1600" b="0" i="0" dirty="0">
                <a:solidFill>
                  <a:srgbClr val="212529"/>
                </a:solidFill>
                <a:effectLst/>
                <a:latin typeface="din-2014"/>
              </a:rPr>
              <a:t> about God?</a:t>
            </a:r>
            <a:endParaRPr lang="en-US" sz="1600" b="1" dirty="0"/>
          </a:p>
        </p:txBody>
      </p:sp>
      <p:cxnSp>
        <p:nvCxnSpPr>
          <p:cNvPr id="5" name="Straight Connector 4"/>
          <p:cNvCxnSpPr/>
          <p:nvPr/>
        </p:nvCxnSpPr>
        <p:spPr>
          <a:xfrm>
            <a:off x="337193" y="39161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388095872"/>
              </p:ext>
            </p:extLst>
          </p:nvPr>
        </p:nvGraphicFramePr>
        <p:xfrm>
          <a:off x="2388071" y="391611"/>
          <a:ext cx="3666405" cy="5713781"/>
        </p:xfrm>
        <a:graphic>
          <a:graphicData uri="http://schemas.openxmlformats.org/drawingml/2006/table">
            <a:tbl>
              <a:tblPr firstRow="1" bandRow="1">
                <a:tableStyleId>{93296810-A885-4BE3-A3E7-6D5BEEA58F35}</a:tableStyleId>
              </a:tblPr>
              <a:tblGrid>
                <a:gridCol w="3666405">
                  <a:extLst>
                    <a:ext uri="{9D8B030D-6E8A-4147-A177-3AD203B41FA5}">
                      <a16:colId xmlns:a16="http://schemas.microsoft.com/office/drawing/2014/main" val="20000"/>
                    </a:ext>
                  </a:extLst>
                </a:gridCol>
              </a:tblGrid>
              <a:tr h="400733">
                <a:tc>
                  <a:txBody>
                    <a:bodyPr/>
                    <a:lstStyle/>
                    <a:p>
                      <a:pPr algn="ctr"/>
                      <a:r>
                        <a:rPr lang="en-GB" altLang="en-GB" dirty="0"/>
                        <a:t>Knowledge</a:t>
                      </a:r>
                    </a:p>
                  </a:txBody>
                  <a:tcPr marL="74295" marR="74295" marT="37148" marB="37148"/>
                </a:tc>
                <a:extLst>
                  <a:ext uri="{0D108BD9-81ED-4DB2-BD59-A6C34878D82A}">
                    <a16:rowId xmlns:a16="http://schemas.microsoft.com/office/drawing/2014/main" val="10000"/>
                  </a:ext>
                </a:extLst>
              </a:tr>
              <a:tr h="776559">
                <a:tc>
                  <a:txBody>
                    <a:bodyPr/>
                    <a:lstStyle/>
                    <a:p>
                      <a:pPr algn="just"/>
                      <a:r>
                        <a:rPr lang="en-GB" sz="1600" b="0" i="0" kern="1200" dirty="0" err="1">
                          <a:solidFill>
                            <a:schemeClr val="dk1"/>
                          </a:solidFill>
                          <a:effectLst/>
                          <a:latin typeface="+mn-lt"/>
                          <a:ea typeface="+mn-ea"/>
                          <a:cs typeface="+mn-cs"/>
                        </a:rPr>
                        <a:t>Sanatanis</a:t>
                      </a:r>
                      <a:r>
                        <a:rPr lang="en-GB" sz="1600" b="0" i="0" kern="1200" dirty="0">
                          <a:solidFill>
                            <a:schemeClr val="dk1"/>
                          </a:solidFill>
                          <a:effectLst/>
                          <a:latin typeface="+mn-lt"/>
                          <a:ea typeface="+mn-ea"/>
                          <a:cs typeface="+mn-cs"/>
                        </a:rPr>
                        <a:t> believe that Brahman can appear in many different ways but is always the one supreme being. He is present in the Trimurti and all other deities.</a:t>
                      </a:r>
                      <a:endParaRPr lang="en-GB" altLang="en-GB" sz="1600" b="0" dirty="0"/>
                    </a:p>
                  </a:txBody>
                  <a:tcPr marL="74295" marR="74295" marT="37148" marB="37148"/>
                </a:tc>
                <a:extLst>
                  <a:ext uri="{0D108BD9-81ED-4DB2-BD59-A6C34878D82A}">
                    <a16:rowId xmlns:a16="http://schemas.microsoft.com/office/drawing/2014/main" val="10001"/>
                  </a:ext>
                </a:extLst>
              </a:tr>
              <a:tr h="1168003">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600" b="0" i="0" kern="1200" dirty="0" err="1">
                          <a:solidFill>
                            <a:schemeClr val="dk1"/>
                          </a:solidFill>
                          <a:effectLst/>
                          <a:latin typeface="+mn-lt"/>
                          <a:ea typeface="+mn-ea"/>
                          <a:cs typeface="+mn-cs"/>
                        </a:rPr>
                        <a:t>Sanatanis</a:t>
                      </a:r>
                      <a:r>
                        <a:rPr lang="en-GB" sz="1600" b="0" i="0" kern="1200" dirty="0">
                          <a:solidFill>
                            <a:schemeClr val="dk1"/>
                          </a:solidFill>
                          <a:effectLst/>
                          <a:latin typeface="+mn-lt"/>
                          <a:ea typeface="+mn-ea"/>
                          <a:cs typeface="+mn-cs"/>
                        </a:rPr>
                        <a:t> worship different aspects of Brahman at certain festivals (such as Diwali) however, they will often select one to be their focus for the rest of their lives and have shrines to that deity in their homes.</a:t>
                      </a:r>
                      <a:endParaRPr lang="en-GB" sz="160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0002"/>
                  </a:ext>
                </a:extLst>
              </a:tr>
              <a:tr h="937035">
                <a:tc>
                  <a:txBody>
                    <a:bodyPr/>
                    <a:lstStyle/>
                    <a:p>
                      <a:r>
                        <a:rPr lang="en-GB" sz="1600" b="1" i="0" kern="1200" dirty="0">
                          <a:solidFill>
                            <a:schemeClr val="dk1"/>
                          </a:solidFill>
                          <a:effectLst/>
                          <a:latin typeface="+mn-lt"/>
                          <a:ea typeface="+mn-ea"/>
                          <a:cs typeface="+mn-cs"/>
                        </a:rPr>
                        <a:t>Lakshmi</a:t>
                      </a:r>
                    </a:p>
                    <a:p>
                      <a:r>
                        <a:rPr lang="en-GB" sz="1600" b="0" i="0" kern="1200" dirty="0">
                          <a:solidFill>
                            <a:schemeClr val="dk1"/>
                          </a:solidFill>
                          <a:effectLst/>
                          <a:latin typeface="+mn-lt"/>
                          <a:ea typeface="+mn-ea"/>
                          <a:cs typeface="+mn-cs"/>
                        </a:rPr>
                        <a:t>Lakshmi is worshipped during the festival of Diwali. People hope that Lakshmi will visit them because then they will be luckier.</a:t>
                      </a:r>
                    </a:p>
                    <a:p>
                      <a:r>
                        <a:rPr lang="en-GB" sz="1600" b="1" i="0" kern="1200" dirty="0" err="1">
                          <a:solidFill>
                            <a:schemeClr val="dk1"/>
                          </a:solidFill>
                          <a:effectLst/>
                          <a:latin typeface="+mn-lt"/>
                          <a:ea typeface="+mn-ea"/>
                          <a:cs typeface="+mn-cs"/>
                        </a:rPr>
                        <a:t>Ganesha</a:t>
                      </a:r>
                      <a:endParaRPr lang="en-GB" sz="1600" b="1" i="0" kern="1200" dirty="0">
                        <a:solidFill>
                          <a:schemeClr val="dk1"/>
                        </a:solidFill>
                        <a:effectLst/>
                        <a:latin typeface="+mn-lt"/>
                        <a:ea typeface="+mn-ea"/>
                        <a:cs typeface="+mn-cs"/>
                      </a:endParaRPr>
                    </a:p>
                    <a:p>
                      <a:r>
                        <a:rPr lang="en-GB" sz="1600" b="0" i="0" kern="1200" dirty="0" err="1">
                          <a:solidFill>
                            <a:schemeClr val="dk1"/>
                          </a:solidFill>
                          <a:effectLst/>
                          <a:latin typeface="+mn-lt"/>
                          <a:ea typeface="+mn-ea"/>
                          <a:cs typeface="+mn-cs"/>
                        </a:rPr>
                        <a:t>Ganesha</a:t>
                      </a:r>
                      <a:r>
                        <a:rPr lang="en-GB" sz="1600" b="0" i="0" kern="1200" dirty="0">
                          <a:solidFill>
                            <a:schemeClr val="dk1"/>
                          </a:solidFill>
                          <a:effectLst/>
                          <a:latin typeface="+mn-lt"/>
                          <a:ea typeface="+mn-ea"/>
                          <a:cs typeface="+mn-cs"/>
                        </a:rPr>
                        <a:t> is worshipped when </a:t>
                      </a:r>
                      <a:r>
                        <a:rPr lang="en-GB" sz="1600" b="0" i="0" kern="1200" dirty="0" err="1">
                          <a:solidFill>
                            <a:schemeClr val="dk1"/>
                          </a:solidFill>
                          <a:effectLst/>
                          <a:latin typeface="+mn-lt"/>
                          <a:ea typeface="+mn-ea"/>
                          <a:cs typeface="+mn-cs"/>
                        </a:rPr>
                        <a:t>Sanatanis</a:t>
                      </a:r>
                      <a:r>
                        <a:rPr lang="en-GB" sz="1600" b="0" i="0" kern="1200" dirty="0">
                          <a:solidFill>
                            <a:schemeClr val="dk1"/>
                          </a:solidFill>
                          <a:effectLst/>
                          <a:latin typeface="+mn-lt"/>
                          <a:ea typeface="+mn-ea"/>
                          <a:cs typeface="+mn-cs"/>
                        </a:rPr>
                        <a:t> need help or support with anything that they find tricky.</a:t>
                      </a:r>
                    </a:p>
                    <a:p>
                      <a:endParaRPr lang="en-GB" sz="1400" b="1" dirty="0"/>
                    </a:p>
                  </a:txBody>
                  <a:tcPr marL="74295" marR="74295" marT="37148" marB="37148"/>
                </a:tc>
                <a:extLst>
                  <a:ext uri="{0D108BD9-81ED-4DB2-BD59-A6C34878D82A}">
                    <a16:rowId xmlns:a16="http://schemas.microsoft.com/office/drawing/2014/main" val="10004"/>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256693793"/>
              </p:ext>
            </p:extLst>
          </p:nvPr>
        </p:nvGraphicFramePr>
        <p:xfrm>
          <a:off x="6117577" y="391611"/>
          <a:ext cx="3699663" cy="5229960"/>
        </p:xfrm>
        <a:graphic>
          <a:graphicData uri="http://schemas.openxmlformats.org/drawingml/2006/table">
            <a:tbl>
              <a:tblPr firstRow="1" bandRow="1">
                <a:tableStyleId>{21E4AEA4-8DFA-4A89-87EB-49C32662AFE0}</a:tableStyleId>
              </a:tblPr>
              <a:tblGrid>
                <a:gridCol w="1421171">
                  <a:extLst>
                    <a:ext uri="{9D8B030D-6E8A-4147-A177-3AD203B41FA5}">
                      <a16:colId xmlns:a16="http://schemas.microsoft.com/office/drawing/2014/main" val="771789285"/>
                    </a:ext>
                  </a:extLst>
                </a:gridCol>
                <a:gridCol w="2278492">
                  <a:extLst>
                    <a:ext uri="{9D8B030D-6E8A-4147-A177-3AD203B41FA5}">
                      <a16:colId xmlns:a16="http://schemas.microsoft.com/office/drawing/2014/main" val="1444632793"/>
                    </a:ext>
                  </a:extLst>
                </a:gridCol>
              </a:tblGrid>
              <a:tr h="623685">
                <a:tc gridSpan="2">
                  <a:txBody>
                    <a:bodyPr/>
                    <a:lstStyle/>
                    <a:p>
                      <a:pPr algn="ctr"/>
                      <a:r>
                        <a:rPr lang="en-US" sz="1800" dirty="0"/>
                        <a:t>Vocabulary</a:t>
                      </a:r>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14316">
                <a:tc>
                  <a:txBody>
                    <a:bodyPr/>
                    <a:lstStyle/>
                    <a:p>
                      <a:r>
                        <a:rPr lang="en-GB" sz="1500" dirty="0"/>
                        <a:t>Aspect</a:t>
                      </a:r>
                    </a:p>
                  </a:txBody>
                  <a:tcPr marL="68580" marR="68580" marT="0" marB="0"/>
                </a:tc>
                <a:tc>
                  <a:txBody>
                    <a:bodyPr/>
                    <a:lstStyle/>
                    <a:p>
                      <a:r>
                        <a:rPr lang="en-GB" sz="1500" dirty="0"/>
                        <a:t>A part or feature of something</a:t>
                      </a:r>
                    </a:p>
                  </a:txBody>
                  <a:tcPr marL="68580" marR="68580" marT="0" marB="0"/>
                </a:tc>
                <a:extLst>
                  <a:ext uri="{0D108BD9-81ED-4DB2-BD59-A6C34878D82A}">
                    <a16:rowId xmlns:a16="http://schemas.microsoft.com/office/drawing/2014/main" val="2240582386"/>
                  </a:ext>
                </a:extLst>
              </a:tr>
              <a:tr h="514316">
                <a:tc>
                  <a:txBody>
                    <a:bodyPr/>
                    <a:lstStyle/>
                    <a:p>
                      <a:r>
                        <a:rPr lang="en-GB" sz="1500" dirty="0"/>
                        <a:t>Personality</a:t>
                      </a:r>
                    </a:p>
                  </a:txBody>
                  <a:tcPr marL="68580" marR="68580" marT="0" marB="0"/>
                </a:tc>
                <a:tc>
                  <a:txBody>
                    <a:bodyPr/>
                    <a:lstStyle/>
                    <a:p>
                      <a:r>
                        <a:rPr lang="en-GB" sz="1500" dirty="0"/>
                        <a:t>A person’s characteristics or qualities. </a:t>
                      </a:r>
                    </a:p>
                  </a:txBody>
                  <a:tcPr marL="68580" marR="68580" marT="0" marB="0"/>
                </a:tc>
                <a:extLst>
                  <a:ext uri="{0D108BD9-81ED-4DB2-BD59-A6C34878D82A}">
                    <a16:rowId xmlns:a16="http://schemas.microsoft.com/office/drawing/2014/main" val="3741908049"/>
                  </a:ext>
                </a:extLst>
              </a:tr>
              <a:tr h="514316">
                <a:tc>
                  <a:txBody>
                    <a:bodyPr/>
                    <a:lstStyle/>
                    <a:p>
                      <a:r>
                        <a:rPr lang="en-GB" sz="1500" dirty="0" err="1"/>
                        <a:t>Sanatani</a:t>
                      </a:r>
                      <a:endParaRPr lang="en-GB" sz="1500" dirty="0"/>
                    </a:p>
                  </a:txBody>
                  <a:tcPr marL="68580" marR="68580" marT="0" marB="0"/>
                </a:tc>
                <a:tc>
                  <a:txBody>
                    <a:bodyPr/>
                    <a:lstStyle/>
                    <a:p>
                      <a:r>
                        <a:rPr lang="en-GB" sz="1500" dirty="0"/>
                        <a:t>These people follow the Sanatana Dharma religion.  </a:t>
                      </a:r>
                    </a:p>
                  </a:txBody>
                  <a:tcPr marL="68580" marR="68580" marT="0" marB="0"/>
                </a:tc>
                <a:extLst>
                  <a:ext uri="{0D108BD9-81ED-4DB2-BD59-A6C34878D82A}">
                    <a16:rowId xmlns:a16="http://schemas.microsoft.com/office/drawing/2014/main" val="660395199"/>
                  </a:ext>
                </a:extLst>
              </a:tr>
              <a:tr h="514316">
                <a:tc>
                  <a:txBody>
                    <a:bodyPr/>
                    <a:lstStyle/>
                    <a:p>
                      <a:r>
                        <a:rPr lang="en-GB" sz="1500" dirty="0"/>
                        <a:t>Brahman</a:t>
                      </a:r>
                    </a:p>
                  </a:txBody>
                  <a:tcPr marL="68580" marR="68580" marT="0" marB="0"/>
                </a:tc>
                <a:tc>
                  <a:txBody>
                    <a:bodyPr/>
                    <a:lstStyle/>
                    <a:p>
                      <a:r>
                        <a:rPr lang="en-GB" sz="1500" dirty="0"/>
                        <a:t>One supreme deity/God with different aspect</a:t>
                      </a:r>
                    </a:p>
                  </a:txBody>
                  <a:tcPr marL="68580" marR="68580" marT="0" marB="0"/>
                </a:tc>
                <a:extLst>
                  <a:ext uri="{0D108BD9-81ED-4DB2-BD59-A6C34878D82A}">
                    <a16:rowId xmlns:a16="http://schemas.microsoft.com/office/drawing/2014/main" val="546127982"/>
                  </a:ext>
                </a:extLst>
              </a:tr>
              <a:tr h="491749">
                <a:tc>
                  <a:txBody>
                    <a:bodyPr/>
                    <a:lstStyle/>
                    <a:p>
                      <a:r>
                        <a:rPr lang="en-GB" sz="1500" dirty="0"/>
                        <a:t>Deity</a:t>
                      </a:r>
                    </a:p>
                  </a:txBody>
                  <a:tcPr marL="68580" marR="68580" marT="0" marB="0"/>
                </a:tc>
                <a:tc>
                  <a:txBody>
                    <a:bodyPr/>
                    <a:lstStyle/>
                    <a:p>
                      <a:r>
                        <a:rPr lang="en-GB" sz="1500" dirty="0"/>
                        <a:t>Another word for God/Goddess</a:t>
                      </a:r>
                    </a:p>
                  </a:txBody>
                  <a:tcPr marL="68580" marR="68580" marT="0" marB="0"/>
                </a:tc>
                <a:extLst>
                  <a:ext uri="{0D108BD9-81ED-4DB2-BD59-A6C34878D82A}">
                    <a16:rowId xmlns:a16="http://schemas.microsoft.com/office/drawing/2014/main" val="3734594781"/>
                  </a:ext>
                </a:extLst>
              </a:tr>
              <a:tr h="771473">
                <a:tc>
                  <a:txBody>
                    <a:bodyPr/>
                    <a:lstStyle/>
                    <a:p>
                      <a:r>
                        <a:rPr lang="en-GB" sz="1500" dirty="0"/>
                        <a:t>Trimurti</a:t>
                      </a:r>
                    </a:p>
                  </a:txBody>
                  <a:tcPr marL="68580" marR="68580" marT="0" marB="0"/>
                </a:tc>
                <a:tc>
                  <a:txBody>
                    <a:bodyPr/>
                    <a:lstStyle/>
                    <a:p>
                      <a:r>
                        <a:rPr lang="en-GB" sz="1500" dirty="0"/>
                        <a:t>The 3 Gods in the Trimurti are known as Brahma, Vishnu and Shiva. </a:t>
                      </a:r>
                    </a:p>
                  </a:txBody>
                  <a:tcPr marL="68580" marR="68580" marT="0" marB="0"/>
                </a:tc>
                <a:extLst>
                  <a:ext uri="{0D108BD9-81ED-4DB2-BD59-A6C34878D82A}">
                    <a16:rowId xmlns:a16="http://schemas.microsoft.com/office/drawing/2014/main" val="1398772385"/>
                  </a:ext>
                </a:extLst>
              </a:tr>
              <a:tr h="514316">
                <a:tc>
                  <a:txBody>
                    <a:bodyPr/>
                    <a:lstStyle/>
                    <a:p>
                      <a:r>
                        <a:rPr lang="en-GB" sz="1500" dirty="0"/>
                        <a:t>Lakshmi</a:t>
                      </a:r>
                    </a:p>
                  </a:txBody>
                  <a:tcPr marL="68580" marR="68580" marT="0" marB="0"/>
                </a:tc>
                <a:tc>
                  <a:txBody>
                    <a:bodyPr/>
                    <a:lstStyle/>
                    <a:p>
                      <a:r>
                        <a:rPr lang="en-GB" sz="1500" dirty="0"/>
                        <a:t>The </a:t>
                      </a:r>
                      <a:r>
                        <a:rPr lang="en-GB" sz="1500" dirty="0" err="1"/>
                        <a:t>Sanatani</a:t>
                      </a:r>
                      <a:r>
                        <a:rPr lang="en-GB" sz="1500" baseline="0" dirty="0"/>
                        <a:t> Goddess of wealth and good fortune.</a:t>
                      </a:r>
                      <a:endParaRPr lang="en-GB" sz="1500" dirty="0"/>
                    </a:p>
                  </a:txBody>
                  <a:tcPr marL="68580" marR="68580" marT="0" marB="0"/>
                </a:tc>
                <a:extLst>
                  <a:ext uri="{0D108BD9-81ED-4DB2-BD59-A6C34878D82A}">
                    <a16:rowId xmlns:a16="http://schemas.microsoft.com/office/drawing/2014/main" val="432408064"/>
                  </a:ext>
                </a:extLst>
              </a:tr>
              <a:tr h="771473">
                <a:tc>
                  <a:txBody>
                    <a:bodyPr/>
                    <a:lstStyle/>
                    <a:p>
                      <a:r>
                        <a:rPr lang="en-GB" sz="1500" dirty="0" err="1"/>
                        <a:t>Ganesha</a:t>
                      </a:r>
                      <a:endParaRPr lang="en-GB" sz="1500" dirty="0"/>
                    </a:p>
                  </a:txBody>
                  <a:tcPr marL="68580" marR="68580" marT="0" marB="0"/>
                </a:tc>
                <a:tc>
                  <a:txBody>
                    <a:bodyPr/>
                    <a:lstStyle/>
                    <a:p>
                      <a:pPr algn="just"/>
                      <a:r>
                        <a:rPr lang="en-GB" sz="1500" dirty="0"/>
                        <a:t>This is the God of wisdom. He has the head of an elephant.   </a:t>
                      </a:r>
                    </a:p>
                  </a:txBody>
                  <a:tcPr marL="68580" marR="68580" marT="0" marB="0"/>
                </a:tc>
                <a:extLst>
                  <a:ext uri="{0D108BD9-81ED-4DB2-BD59-A6C34878D82A}">
                    <a16:rowId xmlns:a16="http://schemas.microsoft.com/office/drawing/2014/main" val="2253600408"/>
                  </a:ext>
                </a:extLst>
              </a:tr>
            </a:tbl>
          </a:graphicData>
        </a:graphic>
      </p:graphicFrame>
      <p:pic>
        <p:nvPicPr>
          <p:cNvPr id="17" name="Picture 16">
            <a:extLst>
              <a:ext uri="{FF2B5EF4-FFF2-40B4-BE49-F238E27FC236}">
                <a16:creationId xmlns:a16="http://schemas.microsoft.com/office/drawing/2014/main" id="{CAF9D8C9-67FC-5F05-2694-D8B61F1FAEC2}"/>
              </a:ext>
            </a:extLst>
          </p:cNvPr>
          <p:cNvPicPr>
            <a:picLocks noChangeAspect="1"/>
          </p:cNvPicPr>
          <p:nvPr/>
        </p:nvPicPr>
        <p:blipFill>
          <a:blip r:embed="rId3"/>
          <a:stretch>
            <a:fillRect/>
          </a:stretch>
        </p:blipFill>
        <p:spPr>
          <a:xfrm>
            <a:off x="224080" y="818706"/>
            <a:ext cx="1004874" cy="1310705"/>
          </a:xfrm>
          <a:prstGeom prst="rect">
            <a:avLst/>
          </a:prstGeom>
        </p:spPr>
      </p:pic>
      <p:pic>
        <p:nvPicPr>
          <p:cNvPr id="23" name="Picture 22">
            <a:extLst>
              <a:ext uri="{FF2B5EF4-FFF2-40B4-BE49-F238E27FC236}">
                <a16:creationId xmlns:a16="http://schemas.microsoft.com/office/drawing/2014/main" id="{B294F486-A568-6673-BB45-009B186DA03C}"/>
              </a:ext>
            </a:extLst>
          </p:cNvPr>
          <p:cNvPicPr>
            <a:picLocks noChangeAspect="1"/>
          </p:cNvPicPr>
          <p:nvPr/>
        </p:nvPicPr>
        <p:blipFill>
          <a:blip r:embed="rId4"/>
          <a:stretch>
            <a:fillRect/>
          </a:stretch>
        </p:blipFill>
        <p:spPr>
          <a:xfrm>
            <a:off x="1190282" y="818813"/>
            <a:ext cx="1004874" cy="1395563"/>
          </a:xfrm>
          <a:prstGeom prst="rect">
            <a:avLst/>
          </a:prstGeom>
        </p:spPr>
      </p:pic>
      <p:sp>
        <p:nvSpPr>
          <p:cNvPr id="24" name="TextBox 23">
            <a:extLst>
              <a:ext uri="{FF2B5EF4-FFF2-40B4-BE49-F238E27FC236}">
                <a16:creationId xmlns:a16="http://schemas.microsoft.com/office/drawing/2014/main" id="{ADE9E4C5-A18D-C56E-777C-EAAA7175DCF8}"/>
              </a:ext>
            </a:extLst>
          </p:cNvPr>
          <p:cNvSpPr txBox="1"/>
          <p:nvPr/>
        </p:nvSpPr>
        <p:spPr>
          <a:xfrm>
            <a:off x="215371" y="2165106"/>
            <a:ext cx="1074553" cy="523220"/>
          </a:xfrm>
          <a:prstGeom prst="rect">
            <a:avLst/>
          </a:prstGeom>
          <a:noFill/>
        </p:spPr>
        <p:txBody>
          <a:bodyPr wrap="square" rtlCol="0">
            <a:spAutoFit/>
          </a:bodyPr>
          <a:lstStyle/>
          <a:p>
            <a:r>
              <a:rPr lang="en-GB" sz="1400" dirty="0"/>
              <a:t>Brahma is</a:t>
            </a:r>
          </a:p>
          <a:p>
            <a:r>
              <a:rPr lang="en-GB" sz="1400" dirty="0"/>
              <a:t> the creator</a:t>
            </a:r>
          </a:p>
        </p:txBody>
      </p:sp>
      <p:sp>
        <p:nvSpPr>
          <p:cNvPr id="27" name="TextBox 26">
            <a:extLst>
              <a:ext uri="{FF2B5EF4-FFF2-40B4-BE49-F238E27FC236}">
                <a16:creationId xmlns:a16="http://schemas.microsoft.com/office/drawing/2014/main" id="{A4D1FA1E-89C7-3844-E0D7-88EEF543682B}"/>
              </a:ext>
            </a:extLst>
          </p:cNvPr>
          <p:cNvSpPr txBox="1"/>
          <p:nvPr/>
        </p:nvSpPr>
        <p:spPr>
          <a:xfrm>
            <a:off x="1313333" y="2133156"/>
            <a:ext cx="1171283" cy="523220"/>
          </a:xfrm>
          <a:prstGeom prst="rect">
            <a:avLst/>
          </a:prstGeom>
          <a:noFill/>
        </p:spPr>
        <p:txBody>
          <a:bodyPr wrap="none" rtlCol="0">
            <a:spAutoFit/>
          </a:bodyPr>
          <a:lstStyle/>
          <a:p>
            <a:r>
              <a:rPr lang="en-GB" sz="1400" dirty="0"/>
              <a:t>Vishnu is </a:t>
            </a:r>
          </a:p>
          <a:p>
            <a:r>
              <a:rPr lang="en-GB" sz="1400" dirty="0"/>
              <a:t>the preserver</a:t>
            </a:r>
          </a:p>
        </p:txBody>
      </p:sp>
      <p:pic>
        <p:nvPicPr>
          <p:cNvPr id="29" name="Picture 28">
            <a:extLst>
              <a:ext uri="{FF2B5EF4-FFF2-40B4-BE49-F238E27FC236}">
                <a16:creationId xmlns:a16="http://schemas.microsoft.com/office/drawing/2014/main" id="{1666E65E-69A0-AA97-B309-88318C93E2D3}"/>
              </a:ext>
            </a:extLst>
          </p:cNvPr>
          <p:cNvPicPr>
            <a:picLocks noChangeAspect="1"/>
          </p:cNvPicPr>
          <p:nvPr/>
        </p:nvPicPr>
        <p:blipFill>
          <a:blip r:embed="rId5"/>
          <a:stretch>
            <a:fillRect/>
          </a:stretch>
        </p:blipFill>
        <p:spPr>
          <a:xfrm>
            <a:off x="239958" y="2760050"/>
            <a:ext cx="1049966" cy="1455216"/>
          </a:xfrm>
          <a:prstGeom prst="rect">
            <a:avLst/>
          </a:prstGeom>
        </p:spPr>
      </p:pic>
      <p:sp>
        <p:nvSpPr>
          <p:cNvPr id="30" name="TextBox 29">
            <a:extLst>
              <a:ext uri="{FF2B5EF4-FFF2-40B4-BE49-F238E27FC236}">
                <a16:creationId xmlns:a16="http://schemas.microsoft.com/office/drawing/2014/main" id="{84F71408-CD54-0ECC-FED2-0F773BF7A834}"/>
              </a:ext>
            </a:extLst>
          </p:cNvPr>
          <p:cNvSpPr txBox="1"/>
          <p:nvPr/>
        </p:nvSpPr>
        <p:spPr>
          <a:xfrm>
            <a:off x="1284937" y="3282405"/>
            <a:ext cx="1005981" cy="523220"/>
          </a:xfrm>
          <a:prstGeom prst="rect">
            <a:avLst/>
          </a:prstGeom>
          <a:noFill/>
        </p:spPr>
        <p:txBody>
          <a:bodyPr wrap="none" rtlCol="0">
            <a:spAutoFit/>
          </a:bodyPr>
          <a:lstStyle/>
          <a:p>
            <a:r>
              <a:rPr lang="en-GB" sz="1400" dirty="0"/>
              <a:t>Shiva is the</a:t>
            </a:r>
          </a:p>
          <a:p>
            <a:r>
              <a:rPr lang="en-GB" sz="1400" dirty="0"/>
              <a:t> destroyer</a:t>
            </a:r>
          </a:p>
        </p:txBody>
      </p:sp>
      <p:pic>
        <p:nvPicPr>
          <p:cNvPr id="34" name="Picture 33">
            <a:extLst>
              <a:ext uri="{FF2B5EF4-FFF2-40B4-BE49-F238E27FC236}">
                <a16:creationId xmlns:a16="http://schemas.microsoft.com/office/drawing/2014/main" id="{87E31027-5141-4DD2-93A3-F1BC8AD5CD19}"/>
              </a:ext>
            </a:extLst>
          </p:cNvPr>
          <p:cNvPicPr>
            <a:picLocks noChangeAspect="1"/>
          </p:cNvPicPr>
          <p:nvPr/>
        </p:nvPicPr>
        <p:blipFill>
          <a:blip r:embed="rId6"/>
          <a:stretch>
            <a:fillRect/>
          </a:stretch>
        </p:blipFill>
        <p:spPr>
          <a:xfrm>
            <a:off x="1260859" y="4729388"/>
            <a:ext cx="1035046" cy="2070091"/>
          </a:xfrm>
          <a:prstGeom prst="rect">
            <a:avLst/>
          </a:prstGeom>
        </p:spPr>
      </p:pic>
      <p:pic>
        <p:nvPicPr>
          <p:cNvPr id="36" name="Picture 35">
            <a:extLst>
              <a:ext uri="{FF2B5EF4-FFF2-40B4-BE49-F238E27FC236}">
                <a16:creationId xmlns:a16="http://schemas.microsoft.com/office/drawing/2014/main" id="{A9479C62-95CA-FF82-2E27-3ADCF4DA8FBF}"/>
              </a:ext>
            </a:extLst>
          </p:cNvPr>
          <p:cNvPicPr>
            <a:picLocks noChangeAspect="1"/>
          </p:cNvPicPr>
          <p:nvPr/>
        </p:nvPicPr>
        <p:blipFill>
          <a:blip r:embed="rId7"/>
          <a:stretch>
            <a:fillRect/>
          </a:stretch>
        </p:blipFill>
        <p:spPr>
          <a:xfrm>
            <a:off x="1620543" y="4600492"/>
            <a:ext cx="683149" cy="257792"/>
          </a:xfrm>
          <a:prstGeom prst="rect">
            <a:avLst/>
          </a:prstGeom>
        </p:spPr>
      </p:pic>
      <p:pic>
        <p:nvPicPr>
          <p:cNvPr id="38" name="Picture 37">
            <a:extLst>
              <a:ext uri="{FF2B5EF4-FFF2-40B4-BE49-F238E27FC236}">
                <a16:creationId xmlns:a16="http://schemas.microsoft.com/office/drawing/2014/main" id="{57FDF30A-BD43-BF8A-42F3-23C98F40ADF2}"/>
              </a:ext>
            </a:extLst>
          </p:cNvPr>
          <p:cNvPicPr>
            <a:picLocks noChangeAspect="1"/>
          </p:cNvPicPr>
          <p:nvPr/>
        </p:nvPicPr>
        <p:blipFill>
          <a:blip r:embed="rId8"/>
          <a:stretch>
            <a:fillRect/>
          </a:stretch>
        </p:blipFill>
        <p:spPr>
          <a:xfrm>
            <a:off x="245283" y="4495635"/>
            <a:ext cx="1375259" cy="1454675"/>
          </a:xfrm>
          <a:prstGeom prst="rect">
            <a:avLst/>
          </a:prstGeom>
        </p:spPr>
      </p:pic>
      <p:sp>
        <p:nvSpPr>
          <p:cNvPr id="39" name="TextBox 38">
            <a:extLst>
              <a:ext uri="{FF2B5EF4-FFF2-40B4-BE49-F238E27FC236}">
                <a16:creationId xmlns:a16="http://schemas.microsoft.com/office/drawing/2014/main" id="{01E8EA2A-1C91-9CE1-FFA2-DE714699FBA7}"/>
              </a:ext>
            </a:extLst>
          </p:cNvPr>
          <p:cNvSpPr txBox="1"/>
          <p:nvPr/>
        </p:nvSpPr>
        <p:spPr>
          <a:xfrm>
            <a:off x="278151" y="375565"/>
            <a:ext cx="3171739" cy="523220"/>
          </a:xfrm>
          <a:prstGeom prst="rect">
            <a:avLst/>
          </a:prstGeom>
          <a:noFill/>
        </p:spPr>
        <p:txBody>
          <a:bodyPr wrap="square" rtlCol="0">
            <a:spAutoFit/>
          </a:bodyPr>
          <a:lstStyle/>
          <a:p>
            <a:r>
              <a:rPr lang="en-GB" sz="1400" dirty="0"/>
              <a:t>All of these deities are </a:t>
            </a:r>
          </a:p>
          <a:p>
            <a:r>
              <a:rPr lang="en-GB" sz="1400" dirty="0"/>
              <a:t>Brahman in different forms.</a:t>
            </a:r>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6690</TotalTime>
  <Words>233</Words>
  <Application>Microsoft Office PowerPoint</Application>
  <PresentationFormat>A4 Paper (210x297 mm)</PresentationFormat>
  <Paragraphs>34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din-2014</vt:lpstr>
      <vt:lpstr>Office Theme</vt:lpstr>
      <vt:lpstr>Year 3 Autumn 1  What do some deities tell Sanatanis about God?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Leanne Taylor</cp:lastModifiedBy>
  <cp:revision>102</cp:revision>
  <cp:lastPrinted>2024-06-26T09:19:18Z</cp:lastPrinted>
  <dcterms:created xsi:type="dcterms:W3CDTF">2017-10-15T20:56:30Z</dcterms:created>
  <dcterms:modified xsi:type="dcterms:W3CDTF">2024-06-27T07:34:57Z</dcterms:modified>
</cp:coreProperties>
</file>