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EC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645D2E-3091-52E3-75C6-E2D5FDD15316}" v="260" dt="2020-04-14T11:00:31.3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4559" autoAdjust="0"/>
    <p:restoredTop sz="94343" autoAdjust="0"/>
  </p:normalViewPr>
  <p:slideViewPr>
    <p:cSldViewPr snapToGrid="0" snapToObjects="1">
      <p:cViewPr varScale="1">
        <p:scale>
          <a:sx n="64" d="100"/>
          <a:sy n="64" d="100"/>
        </p:scale>
        <p:origin x="77" y="581"/>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eanor Douglas" userId="S::s46edouglas@shirley-heath.solihull.sch.uk::6562e2c1-9a92-464b-92d3-a9c1c6bc571b" providerId="AD" clId="Web-{D8645D2E-3091-52E3-75C6-E2D5FDD15316}"/>
    <pc:docChg chg="modSld">
      <pc:chgData name="Eleanor Douglas" userId="S::s46edouglas@shirley-heath.solihull.sch.uk::6562e2c1-9a92-464b-92d3-a9c1c6bc571b" providerId="AD" clId="Web-{D8645D2E-3091-52E3-75C6-E2D5FDD15316}" dt="2020-04-14T11:00:31.379" v="243"/>
      <pc:docMkLst>
        <pc:docMk/>
      </pc:docMkLst>
      <pc:sldChg chg="modSp">
        <pc:chgData name="Eleanor Douglas" userId="S::s46edouglas@shirley-heath.solihull.sch.uk::6562e2c1-9a92-464b-92d3-a9c1c6bc571b" providerId="AD" clId="Web-{D8645D2E-3091-52E3-75C6-E2D5FDD15316}" dt="2020-04-14T11:00:31.379" v="243"/>
        <pc:sldMkLst>
          <pc:docMk/>
          <pc:sldMk cId="123089539" sldId="256"/>
        </pc:sldMkLst>
        <pc:graphicFrameChg chg="mod modGraphic">
          <ac:chgData name="Eleanor Douglas" userId="S::s46edouglas@shirley-heath.solihull.sch.uk::6562e2c1-9a92-464b-92d3-a9c1c6bc571b" providerId="AD" clId="Web-{D8645D2E-3091-52E3-75C6-E2D5FDD15316}" dt="2020-04-14T11:00:31.379" v="243"/>
          <ac:graphicFrameMkLst>
            <pc:docMk/>
            <pc:sldMk cId="123089539" sldId="256"/>
            <ac:graphicFrameMk id="3" creationId="{00000000-0000-0000-0000-000000000000}"/>
          </ac:graphicFrameMkLst>
        </pc:graphicFrameChg>
        <pc:graphicFrameChg chg="mod modGraphic">
          <ac:chgData name="Eleanor Douglas" userId="S::s46edouglas@shirley-heath.solihull.sch.uk::6562e2c1-9a92-464b-92d3-a9c1c6bc571b" providerId="AD" clId="Web-{D8645D2E-3091-52E3-75C6-E2D5FDD15316}" dt="2020-04-14T10:35:09.321" v="234"/>
          <ac:graphicFrameMkLst>
            <pc:docMk/>
            <pc:sldMk cId="123089539" sldId="256"/>
            <ac:graphicFrameMk id="8" creationId="{87A16600-9CE5-7D4D-9238-FE903140D703}"/>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321" tIns="45661" rIns="91321" bIns="45661" numCol="1" rtlCol="0"/>
          <a:lstStyle>
            <a:lvl1pPr algn="l">
              <a:defRPr sz="1200"/>
            </a:lvl1pPr>
          </a:lstStyle>
          <a:p>
            <a:endParaRPr lang="en-US"/>
          </a:p>
        </p:txBody>
      </p:sp>
      <p:sp>
        <p:nvSpPr>
          <p:cNvPr id="3" name="Date Placeholder 2"/>
          <p:cNvSpPr>
            <a:spLocks noGrp="1"/>
          </p:cNvSpPr>
          <p:nvPr>
            <p:ph type="dt" idx="1"/>
          </p:nvPr>
        </p:nvSpPr>
        <p:spPr>
          <a:xfrm>
            <a:off x="3851343" y="0"/>
            <a:ext cx="2946347" cy="498215"/>
          </a:xfrm>
          <a:prstGeom prst="rect">
            <a:avLst/>
          </a:prstGeom>
        </p:spPr>
        <p:txBody>
          <a:bodyPr vert="horz" lIns="91321" tIns="45661" rIns="91321" bIns="45661" numCol="1" rtlCol="0"/>
          <a:lstStyle>
            <a:lvl1pPr algn="r">
              <a:defRPr sz="1200"/>
            </a:lvl1pPr>
          </a:lstStyle>
          <a:p>
            <a:fld id="{74DA69C8-F84C-2947-85D9-F4E475966ECC}" type="datetimeFigureOut">
              <a:rPr lang="en-US" smtClean="0"/>
              <a:t>5/7/2024</a:t>
            </a:fld>
            <a:endParaRPr lang="en-US"/>
          </a:p>
        </p:txBody>
      </p:sp>
      <p:sp>
        <p:nvSpPr>
          <p:cNvPr id="4" name="Slide Image Placeholder 3"/>
          <p:cNvSpPr>
            <a:spLocks noGrp="1" noRot="1" noChangeAspect="1"/>
          </p:cNvSpPr>
          <p:nvPr>
            <p:ph type="sldImg" idx="2"/>
          </p:nvPr>
        </p:nvSpPr>
        <p:spPr>
          <a:xfrm>
            <a:off x="979488" y="1241425"/>
            <a:ext cx="4840287" cy="3351213"/>
          </a:xfrm>
          <a:prstGeom prst="rect">
            <a:avLst/>
          </a:prstGeom>
          <a:noFill/>
          <a:ln w="12700">
            <a:solidFill>
              <a:prstClr val="black"/>
            </a:solidFill>
          </a:ln>
        </p:spPr>
        <p:txBody>
          <a:bodyPr vert="horz" lIns="91321" tIns="45661" rIns="91321" bIns="45661" numCol="1" rtlCol="0" anchor="ctr"/>
          <a:lstStyle/>
          <a:p>
            <a:endParaRPr lang="en-US"/>
          </a:p>
        </p:txBody>
      </p:sp>
      <p:sp>
        <p:nvSpPr>
          <p:cNvPr id="5" name="Notes Placeholder 4"/>
          <p:cNvSpPr>
            <a:spLocks noGrp="1"/>
          </p:cNvSpPr>
          <p:nvPr>
            <p:ph type="body" sz="quarter" idx="3"/>
          </p:nvPr>
        </p:nvSpPr>
        <p:spPr>
          <a:xfrm>
            <a:off x="679927" y="4778723"/>
            <a:ext cx="5439410" cy="3909863"/>
          </a:xfrm>
          <a:prstGeom prst="rect">
            <a:avLst/>
          </a:prstGeom>
        </p:spPr>
        <p:txBody>
          <a:bodyPr vert="horz" lIns="91321" tIns="45661" rIns="91321" bIns="45661"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31600"/>
            <a:ext cx="2946347" cy="498214"/>
          </a:xfrm>
          <a:prstGeom prst="rect">
            <a:avLst/>
          </a:prstGeom>
        </p:spPr>
        <p:txBody>
          <a:bodyPr vert="horz" lIns="91321" tIns="45661" rIns="91321" bIns="45661"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321" tIns="45661" rIns="91321" bIns="45661"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5/7/2024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5/7/2024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5/7/2024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5/7/2024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5/7/2024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5/7/2024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5/7/2024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5/7/2024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5/7/2024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5/7/2024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5/7/2024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5/7/2024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200" b="1" dirty="0">
                <a:latin typeface="Twinkl Cursive Looped" panose="02000000000000000000" pitchFamily="2" charset="0"/>
                <a:cs typeface="Arial" panose="020B0604020202020204" pitchFamily="34" charset="0"/>
              </a:rPr>
              <a:t>Shirley Heath 		The Romans|  Year 4  | Autumn 1 </a:t>
            </a: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3287686829"/>
              </p:ext>
            </p:extLst>
          </p:nvPr>
        </p:nvGraphicFramePr>
        <p:xfrm>
          <a:off x="7086601" y="344832"/>
          <a:ext cx="2819400" cy="6513167"/>
        </p:xfrm>
        <a:graphic>
          <a:graphicData uri="http://schemas.openxmlformats.org/drawingml/2006/table">
            <a:tbl>
              <a:tblPr firstRow="1" bandRow="1">
                <a:tableStyleId>{21E4AEA4-8DFA-4A89-87EB-49C32662AFE0}</a:tableStyleId>
              </a:tblPr>
              <a:tblGrid>
                <a:gridCol w="1010652">
                  <a:extLst>
                    <a:ext uri="{9D8B030D-6E8A-4147-A177-3AD203B41FA5}">
                      <a16:colId xmlns:a16="http://schemas.microsoft.com/office/drawing/2014/main" val="771789285"/>
                    </a:ext>
                  </a:extLst>
                </a:gridCol>
                <a:gridCol w="1808748">
                  <a:extLst>
                    <a:ext uri="{9D8B030D-6E8A-4147-A177-3AD203B41FA5}">
                      <a16:colId xmlns:a16="http://schemas.microsoft.com/office/drawing/2014/main" val="1444632793"/>
                    </a:ext>
                  </a:extLst>
                </a:gridCol>
              </a:tblGrid>
              <a:tr h="239293">
                <a:tc gridSpan="2">
                  <a:txBody>
                    <a:bodyPr/>
                    <a:lstStyle/>
                    <a:p>
                      <a:pPr algn="ctr"/>
                      <a:r>
                        <a:rPr lang="en-US" sz="1000" b="1" dirty="0">
                          <a:latin typeface="Twinkl Cursive Looped" panose="02000000000000000000" pitchFamily="2" charset="0"/>
                        </a:rPr>
                        <a:t>Vocabulary</a:t>
                      </a:r>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643474">
                <a:tc>
                  <a:txBody>
                    <a:bodyPr/>
                    <a:lstStyle/>
                    <a:p>
                      <a:pPr algn="l"/>
                      <a:r>
                        <a:rPr lang="en-GB" sz="1000" b="0" dirty="0" smtClean="0">
                          <a:latin typeface="Twinkl Cursive Looped" panose="02000000000000000000" pitchFamily="2" charset="0"/>
                        </a:rPr>
                        <a:t>Emperors</a:t>
                      </a:r>
                      <a:endParaRPr lang="en-GB" sz="1000" b="0" dirty="0">
                        <a:latin typeface="Twinkl Cursive Looped" panose="02000000000000000000" pitchFamily="2" charset="0"/>
                      </a:endParaRPr>
                    </a:p>
                  </a:txBody>
                  <a:tcPr marL="68580" marR="68580" marT="0" marB="0"/>
                </a:tc>
                <a:tc>
                  <a:txBody>
                    <a:bodyPr/>
                    <a:lstStyle/>
                    <a:p>
                      <a:pPr lvl="0" algn="l">
                        <a:buNone/>
                      </a:pPr>
                      <a:r>
                        <a:rPr lang="en-US" sz="1000" b="0" i="0" u="none" strike="noStrike" kern="1200" noProof="0" dirty="0" smtClean="0">
                          <a:effectLst/>
                          <a:latin typeface="Twinkl Cursive Looped" panose="02000000000000000000" pitchFamily="2" charset="0"/>
                        </a:rPr>
                        <a:t>Based</a:t>
                      </a:r>
                      <a:r>
                        <a:rPr lang="en-US" sz="1000" b="0" i="0" u="none" strike="noStrike" kern="1200" baseline="0" noProof="0" dirty="0" smtClean="0">
                          <a:effectLst/>
                          <a:latin typeface="Twinkl Cursive Looped" panose="02000000000000000000" pitchFamily="2" charset="0"/>
                        </a:rPr>
                        <a:t> </a:t>
                      </a:r>
                      <a:r>
                        <a:rPr lang="en-US" sz="1000" b="0" i="0" u="none" strike="noStrike" kern="1200" noProof="0" dirty="0" smtClean="0">
                          <a:effectLst/>
                          <a:latin typeface="Twinkl Cursive Looped" panose="02000000000000000000" pitchFamily="2" charset="0"/>
                        </a:rPr>
                        <a:t>in </a:t>
                      </a:r>
                      <a:r>
                        <a:rPr lang="en-US" sz="1000" b="0" i="0" u="none" strike="noStrike" kern="1200" noProof="0" dirty="0">
                          <a:effectLst/>
                          <a:latin typeface="Twinkl Cursive Looped" panose="02000000000000000000" pitchFamily="2" charset="0"/>
                        </a:rPr>
                        <a:t>Rome in Italy, </a:t>
                      </a:r>
                      <a:r>
                        <a:rPr lang="en-US" sz="1000" b="0" i="0" u="none" strike="noStrike" kern="1200" noProof="0" dirty="0" smtClean="0">
                          <a:effectLst/>
                          <a:latin typeface="Twinkl Cursive Looped" panose="02000000000000000000" pitchFamily="2" charset="0"/>
                        </a:rPr>
                        <a:t>ruled </a:t>
                      </a:r>
                      <a:r>
                        <a:rPr lang="en-US" sz="1000" b="0" i="0" u="none" strike="noStrike" kern="1200" noProof="0" dirty="0">
                          <a:effectLst/>
                          <a:latin typeface="Twinkl Cursive Looped" panose="02000000000000000000" pitchFamily="2" charset="0"/>
                        </a:rPr>
                        <a:t>over land that stretched far beyond the </a:t>
                      </a:r>
                      <a:r>
                        <a:rPr lang="en-US" sz="1000" b="0" i="0" u="none" strike="noStrike" kern="1200" noProof="0" dirty="0" smtClean="0">
                          <a:effectLst/>
                          <a:latin typeface="Twinkl Cursive Looped" panose="02000000000000000000" pitchFamily="2" charset="0"/>
                        </a:rPr>
                        <a:t>borders. Er</a:t>
                      </a:r>
                      <a:r>
                        <a:rPr lang="en-US" sz="1000" b="0" i="0" u="none" strike="noStrike" kern="1200" baseline="0" noProof="0" dirty="0" smtClean="0">
                          <a:effectLst/>
                          <a:latin typeface="Twinkl Cursive Looped" panose="02000000000000000000" pitchFamily="2" charset="0"/>
                        </a:rPr>
                        <a:t>a </a:t>
                      </a:r>
                      <a:r>
                        <a:rPr lang="en-US" sz="1000" b="0" i="0" u="none" strike="noStrike" kern="1200" noProof="0" dirty="0" smtClean="0">
                          <a:effectLst/>
                          <a:latin typeface="Twinkl Cursive Looped" panose="02000000000000000000" pitchFamily="2" charset="0"/>
                        </a:rPr>
                        <a:t>began </a:t>
                      </a:r>
                      <a:r>
                        <a:rPr lang="en-US" sz="1000" b="0" i="0" u="none" strike="noStrike" kern="1200" noProof="0" dirty="0">
                          <a:effectLst/>
                          <a:latin typeface="Twinkl Cursive Looped" panose="02000000000000000000" pitchFamily="2" charset="0"/>
                        </a:rPr>
                        <a:t>in 27 BC.</a:t>
                      </a:r>
                    </a:p>
                  </a:txBody>
                  <a:tcPr marL="68580" marR="68580" marT="0" marB="0"/>
                </a:tc>
                <a:extLst>
                  <a:ext uri="{0D108BD9-81ED-4DB2-BD59-A6C34878D82A}">
                    <a16:rowId xmlns:a16="http://schemas.microsoft.com/office/drawing/2014/main" val="3401584818"/>
                  </a:ext>
                </a:extLst>
              </a:tr>
              <a:tr h="321737">
                <a:tc>
                  <a:txBody>
                    <a:bodyPr/>
                    <a:lstStyle/>
                    <a:p>
                      <a:pPr lvl="0" algn="l">
                        <a:lnSpc>
                          <a:spcPct val="100000"/>
                        </a:lnSpc>
                        <a:spcBef>
                          <a:spcPts val="0"/>
                        </a:spcBef>
                        <a:spcAft>
                          <a:spcPts val="0"/>
                        </a:spcAft>
                        <a:buNone/>
                      </a:pPr>
                      <a:r>
                        <a:rPr lang="en-GB" sz="1000" b="0" i="0" u="none" strike="noStrike" baseline="0" noProof="0" dirty="0">
                          <a:latin typeface="Twinkl Cursive Looped" panose="02000000000000000000" pitchFamily="2" charset="0"/>
                        </a:rPr>
                        <a:t>Empire</a:t>
                      </a:r>
                      <a:endParaRPr lang="en-GB" sz="1000" b="0" dirty="0">
                        <a:latin typeface="Twinkl Cursive Looped" panose="02000000000000000000" pitchFamily="2" charset="0"/>
                      </a:endParaRPr>
                    </a:p>
                  </a:txBody>
                  <a:tcPr marL="68580" marR="68580" marT="0" marB="0"/>
                </a:tc>
                <a:tc>
                  <a:txBody>
                    <a:bodyPr/>
                    <a:lstStyle/>
                    <a:p>
                      <a:pPr lvl="0" algn="l">
                        <a:lnSpc>
                          <a:spcPct val="100000"/>
                        </a:lnSpc>
                        <a:spcBef>
                          <a:spcPts val="0"/>
                        </a:spcBef>
                        <a:spcAft>
                          <a:spcPts val="0"/>
                        </a:spcAft>
                        <a:buNone/>
                      </a:pPr>
                      <a:r>
                        <a:rPr lang="en-GB" sz="1000" b="0" i="0" u="none" strike="noStrike" kern="1200" noProof="0" dirty="0">
                          <a:effectLst/>
                          <a:latin typeface="Twinkl Cursive Looped" panose="02000000000000000000" pitchFamily="2" charset="0"/>
                        </a:rPr>
                        <a:t>A group of countries that are </a:t>
                      </a:r>
                      <a:r>
                        <a:rPr lang="en-GB" sz="1000" b="0" i="0" u="none" strike="noStrike" kern="1200" noProof="0" dirty="0" smtClean="0">
                          <a:effectLst/>
                          <a:latin typeface="Twinkl Cursive Looped" panose="02000000000000000000" pitchFamily="2" charset="0"/>
                        </a:rPr>
                        <a:t/>
                      </a:r>
                      <a:br>
                        <a:rPr lang="en-GB" sz="1000" b="0" i="0" u="none" strike="noStrike" kern="1200" noProof="0" dirty="0" smtClean="0">
                          <a:effectLst/>
                          <a:latin typeface="Twinkl Cursive Looped" panose="02000000000000000000" pitchFamily="2" charset="0"/>
                        </a:rPr>
                      </a:br>
                      <a:r>
                        <a:rPr lang="en-GB" sz="1000" b="0" i="0" u="none" strike="noStrike" kern="1200" noProof="0" dirty="0" smtClean="0">
                          <a:effectLst/>
                          <a:latin typeface="Twinkl Cursive Looped" panose="02000000000000000000" pitchFamily="2" charset="0"/>
                        </a:rPr>
                        <a:t>controlled </a:t>
                      </a:r>
                      <a:r>
                        <a:rPr lang="en-GB" sz="1000" b="0" i="0" u="none" strike="noStrike" kern="1200" noProof="0" dirty="0">
                          <a:effectLst/>
                          <a:latin typeface="Twinkl Cursive Looped" panose="02000000000000000000" pitchFamily="2" charset="0"/>
                        </a:rPr>
                        <a:t>by one ruler.</a:t>
                      </a:r>
                    </a:p>
                  </a:txBody>
                  <a:tcPr marL="68580" marR="68580" marT="0" marB="0"/>
                </a:tc>
                <a:extLst>
                  <a:ext uri="{0D108BD9-81ED-4DB2-BD59-A6C34878D82A}">
                    <a16:rowId xmlns:a16="http://schemas.microsoft.com/office/drawing/2014/main" val="432408064"/>
                  </a:ext>
                </a:extLst>
              </a:tr>
              <a:tr h="804343">
                <a:tc>
                  <a:txBody>
                    <a:bodyPr/>
                    <a:lstStyle/>
                    <a:p>
                      <a:pPr algn="l"/>
                      <a:r>
                        <a:rPr lang="en-GB" sz="1000" b="0" dirty="0" smtClean="0">
                          <a:latin typeface="Twinkl Cursive Looped" panose="02000000000000000000" pitchFamily="2" charset="0"/>
                        </a:rPr>
                        <a:t>Public baths</a:t>
                      </a:r>
                      <a:endParaRPr lang="en-GB" sz="1000" b="0" dirty="0">
                        <a:latin typeface="Twinkl Cursive Looped" panose="02000000000000000000" pitchFamily="2" charset="0"/>
                      </a:endParaRPr>
                    </a:p>
                  </a:txBody>
                  <a:tcPr marL="68580" marR="68580" marT="0" marB="0"/>
                </a:tc>
                <a:tc>
                  <a:txBody>
                    <a:bodyPr/>
                    <a:lstStyle/>
                    <a:p>
                      <a:pPr algn="l"/>
                      <a:r>
                        <a:rPr lang="en-US" sz="1000" b="0" i="0" kern="1200" dirty="0" smtClean="0">
                          <a:solidFill>
                            <a:schemeClr val="dk1"/>
                          </a:solidFill>
                          <a:effectLst/>
                          <a:latin typeface="Twinkl Cursive Looped" panose="02000000000000000000" pitchFamily="2" charset="0"/>
                          <a:ea typeface="+mn-ea"/>
                          <a:cs typeface="+mn-cs"/>
                        </a:rPr>
                        <a:t>Designed for bathing and relaxing,</a:t>
                      </a:r>
                      <a:r>
                        <a:rPr lang="en-US" sz="1000" b="0" i="0" kern="1200" baseline="0" dirty="0" smtClean="0">
                          <a:solidFill>
                            <a:schemeClr val="dk1"/>
                          </a:solidFill>
                          <a:effectLst/>
                          <a:latin typeface="Twinkl Cursive Looped" panose="02000000000000000000" pitchFamily="2" charset="0"/>
                          <a:ea typeface="+mn-ea"/>
                          <a:cs typeface="+mn-cs"/>
                        </a:rPr>
                        <a:t> they were</a:t>
                      </a:r>
                      <a:r>
                        <a:rPr lang="en-US" sz="1000" b="0" i="0" kern="1200" dirty="0" smtClean="0">
                          <a:solidFill>
                            <a:schemeClr val="dk1"/>
                          </a:solidFill>
                          <a:effectLst/>
                          <a:latin typeface="Twinkl Cursive Looped" panose="02000000000000000000" pitchFamily="2" charset="0"/>
                          <a:ea typeface="+mn-ea"/>
                          <a:cs typeface="+mn-cs"/>
                        </a:rPr>
                        <a:t> a common feature of cities throughout the Roman empire. </a:t>
                      </a:r>
                      <a:endParaRPr lang="en-GB" sz="1000" b="0" dirty="0">
                        <a:latin typeface="Twinkl Cursive Looped" panose="02000000000000000000" pitchFamily="2" charset="0"/>
                      </a:endParaRPr>
                    </a:p>
                  </a:txBody>
                  <a:tcPr marL="68580" marR="68580" marT="0" marB="0"/>
                </a:tc>
                <a:extLst>
                  <a:ext uri="{0D108BD9-81ED-4DB2-BD59-A6C34878D82A}">
                    <a16:rowId xmlns:a16="http://schemas.microsoft.com/office/drawing/2014/main" val="2253600408"/>
                  </a:ext>
                </a:extLst>
              </a:tr>
              <a:tr h="804343">
                <a:tc>
                  <a:txBody>
                    <a:bodyPr/>
                    <a:lstStyle/>
                    <a:p>
                      <a:pPr lvl="0" algn="l">
                        <a:buNone/>
                      </a:pPr>
                      <a:r>
                        <a:rPr lang="en-GB" sz="1000" b="0" i="0" u="none" strike="noStrike" baseline="0" noProof="0" dirty="0" smtClean="0">
                          <a:latin typeface="Twinkl Cursive Looped" panose="02000000000000000000" pitchFamily="2" charset="0"/>
                        </a:rPr>
                        <a:t>Amphitheatre</a:t>
                      </a:r>
                      <a:r>
                        <a:rPr lang="en-GB" sz="1000" b="0" i="0" u="none" strike="noStrike" baseline="0" noProof="0" dirty="0">
                          <a:latin typeface="Twinkl Cursive Looped" panose="02000000000000000000" pitchFamily="2" charset="0"/>
                        </a:rPr>
                        <a:t> </a:t>
                      </a:r>
                    </a:p>
                  </a:txBody>
                  <a:tcPr marL="68580" marR="68580" marT="0" marB="0"/>
                </a:tc>
                <a:tc>
                  <a:txBody>
                    <a:bodyPr/>
                    <a:lstStyle/>
                    <a:p>
                      <a:pPr algn="l"/>
                      <a:r>
                        <a:rPr lang="en-GB" sz="1000" b="0" i="0" kern="1200" dirty="0" smtClean="0">
                          <a:solidFill>
                            <a:schemeClr val="dk1"/>
                          </a:solidFill>
                          <a:effectLst/>
                          <a:latin typeface="Twinkl Cursive Looped" panose="02000000000000000000" pitchFamily="2" charset="0"/>
                          <a:ea typeface="+mn-ea"/>
                          <a:cs typeface="+mn-cs"/>
                        </a:rPr>
                        <a:t>An oval or round building with seats rising in rows from an open, central area, used for sports and other public events.</a:t>
                      </a:r>
                      <a:endParaRPr lang="en-GB" sz="1000" b="0" dirty="0">
                        <a:latin typeface="Twinkl Cursive Looped" panose="02000000000000000000" pitchFamily="2" charset="0"/>
                      </a:endParaRPr>
                    </a:p>
                  </a:txBody>
                  <a:tcPr marL="68580" marR="68580" marT="0" marB="0"/>
                </a:tc>
                <a:extLst>
                  <a:ext uri="{0D108BD9-81ED-4DB2-BD59-A6C34878D82A}">
                    <a16:rowId xmlns:a16="http://schemas.microsoft.com/office/drawing/2014/main" val="304529515"/>
                  </a:ext>
                </a:extLst>
              </a:tr>
              <a:tr h="482606">
                <a:tc>
                  <a:txBody>
                    <a:bodyPr/>
                    <a:lstStyle/>
                    <a:p>
                      <a:pPr lvl="0" algn="l">
                        <a:buNone/>
                      </a:pPr>
                      <a:r>
                        <a:rPr lang="en-GB" sz="1000" b="0" i="0" u="none" strike="noStrike" baseline="0" noProof="0" dirty="0" smtClean="0">
                          <a:latin typeface="Twinkl Cursive Looped" panose="02000000000000000000" pitchFamily="2" charset="0"/>
                        </a:rPr>
                        <a:t>Gladiators</a:t>
                      </a:r>
                      <a:endParaRPr lang="en-US" sz="1000" b="0" dirty="0">
                        <a:latin typeface="Twinkl Cursive Looped" panose="02000000000000000000" pitchFamily="2" charset="0"/>
                      </a:endParaRPr>
                    </a:p>
                  </a:txBody>
                  <a:tcPr marL="68580" marR="68580" marT="0" marB="0"/>
                </a:tc>
                <a:tc>
                  <a:txBody>
                    <a:bodyPr/>
                    <a:lstStyle/>
                    <a:p>
                      <a:pPr algn="l"/>
                      <a:r>
                        <a:rPr lang="en-US" sz="1000" b="0" i="0" kern="1200" dirty="0" smtClean="0">
                          <a:solidFill>
                            <a:schemeClr val="dk1"/>
                          </a:solidFill>
                          <a:effectLst/>
                          <a:latin typeface="Twinkl Cursive Looped" panose="02000000000000000000" pitchFamily="2" charset="0"/>
                          <a:ea typeface="+mn-ea"/>
                          <a:cs typeface="+mn-cs"/>
                        </a:rPr>
                        <a:t>Professional</a:t>
                      </a:r>
                      <a:r>
                        <a:rPr lang="en-US" sz="1000" b="0" i="0" kern="1200" baseline="0" dirty="0" smtClean="0">
                          <a:solidFill>
                            <a:schemeClr val="dk1"/>
                          </a:solidFill>
                          <a:effectLst/>
                          <a:latin typeface="Twinkl Cursive Looped" panose="02000000000000000000" pitchFamily="2" charset="0"/>
                          <a:ea typeface="+mn-ea"/>
                          <a:cs typeface="+mn-cs"/>
                        </a:rPr>
                        <a:t> </a:t>
                      </a:r>
                      <a:r>
                        <a:rPr lang="en-US" sz="1000" b="0" i="0" kern="1200" dirty="0" smtClean="0">
                          <a:solidFill>
                            <a:schemeClr val="dk1"/>
                          </a:solidFill>
                          <a:effectLst/>
                          <a:latin typeface="Twinkl Cursive Looped" panose="02000000000000000000" pitchFamily="2" charset="0"/>
                          <a:ea typeface="+mn-ea"/>
                          <a:cs typeface="+mn-cs"/>
                        </a:rPr>
                        <a:t>warriors who fought each other to entertain an audience. </a:t>
                      </a:r>
                      <a:endParaRPr lang="en-GB" sz="1000" b="0" dirty="0">
                        <a:latin typeface="Twinkl Cursive Looped" panose="02000000000000000000" pitchFamily="2" charset="0"/>
                      </a:endParaRPr>
                    </a:p>
                  </a:txBody>
                  <a:tcPr marL="68580" marR="68580" marT="0" marB="0"/>
                </a:tc>
                <a:extLst>
                  <a:ext uri="{0D108BD9-81ED-4DB2-BD59-A6C34878D82A}">
                    <a16:rowId xmlns:a16="http://schemas.microsoft.com/office/drawing/2014/main" val="3909228884"/>
                  </a:ext>
                </a:extLst>
              </a:tr>
              <a:tr h="482606">
                <a:tc>
                  <a:txBody>
                    <a:bodyPr/>
                    <a:lstStyle/>
                    <a:p>
                      <a:pPr lvl="0" algn="l">
                        <a:buNone/>
                      </a:pPr>
                      <a:r>
                        <a:rPr lang="en-GB" sz="1000" b="0" i="0" u="none" strike="noStrike" baseline="0" noProof="0" dirty="0">
                          <a:latin typeface="Twinkl Cursive Looped" panose="02000000000000000000" pitchFamily="2" charset="0"/>
                        </a:rPr>
                        <a:t>Auxiliary troops </a:t>
                      </a:r>
                    </a:p>
                  </a:txBody>
                  <a:tcPr marL="68580" marR="68580" marT="0" marB="0"/>
                </a:tc>
                <a:tc>
                  <a:txBody>
                    <a:bodyPr/>
                    <a:lstStyle/>
                    <a:p>
                      <a:pPr lvl="0" algn="l">
                        <a:buNone/>
                      </a:pPr>
                      <a:r>
                        <a:rPr lang="en-GB" sz="1000" b="0" i="0" u="none" strike="noStrike" kern="1200" noProof="0" dirty="0">
                          <a:effectLst/>
                          <a:latin typeface="Twinkl Cursive Looped" panose="02000000000000000000" pitchFamily="2" charset="0"/>
                        </a:rPr>
                        <a:t>Non-Roman citizens who fought </a:t>
                      </a:r>
                      <a:r>
                        <a:rPr lang="en-GB" sz="1000" b="0" i="0" u="none" strike="noStrike" kern="1200" noProof="0" dirty="0" smtClean="0">
                          <a:effectLst/>
                          <a:latin typeface="Twinkl Cursive Looped" panose="02000000000000000000" pitchFamily="2" charset="0"/>
                        </a:rPr>
                        <a:t>alongside</a:t>
                      </a:r>
                      <a:r>
                        <a:rPr lang="en-GB" sz="1000" b="0" i="0" u="none" strike="noStrike" kern="1200" noProof="0" dirty="0">
                          <a:effectLst/>
                          <a:latin typeface="Twinkl Cursive Looped" panose="02000000000000000000" pitchFamily="2" charset="0"/>
                        </a:rPr>
                        <a:t> soldiers in the legions.</a:t>
                      </a:r>
                      <a:endParaRPr lang="en-US" sz="1000" b="0" dirty="0">
                        <a:latin typeface="Twinkl Cursive Looped" panose="02000000000000000000" pitchFamily="2" charset="0"/>
                      </a:endParaRPr>
                    </a:p>
                  </a:txBody>
                  <a:tcPr marL="68580" marR="68580" marT="0" marB="0"/>
                </a:tc>
                <a:extLst>
                  <a:ext uri="{0D108BD9-81ED-4DB2-BD59-A6C34878D82A}">
                    <a16:rowId xmlns:a16="http://schemas.microsoft.com/office/drawing/2014/main" val="1308971178"/>
                  </a:ext>
                </a:extLst>
              </a:tr>
              <a:tr h="643474">
                <a:tc>
                  <a:txBody>
                    <a:bodyPr/>
                    <a:lstStyle/>
                    <a:p>
                      <a:pPr lvl="0" algn="l">
                        <a:buNone/>
                      </a:pPr>
                      <a:r>
                        <a:rPr lang="en-GB" sz="1000" b="0" i="0" u="none" strike="noStrike" baseline="0" noProof="0" dirty="0" smtClean="0">
                          <a:latin typeface="Twinkl Cursive Looped" panose="02000000000000000000" pitchFamily="2" charset="0"/>
                        </a:rPr>
                        <a:t>Invasion</a:t>
                      </a:r>
                      <a:endParaRPr lang="en-GB" sz="1000" b="0" i="0" u="none" strike="noStrike" baseline="0" noProof="0" dirty="0">
                        <a:latin typeface="Twinkl Cursive Looped" panose="02000000000000000000" pitchFamily="2" charset="0"/>
                      </a:endParaRPr>
                    </a:p>
                  </a:txBody>
                  <a:tcPr marL="68580" marR="68580" marT="0" marB="0"/>
                </a:tc>
                <a:tc>
                  <a:txBody>
                    <a:bodyPr/>
                    <a:lstStyle/>
                    <a:p>
                      <a:pPr lvl="0" algn="l">
                        <a:buNone/>
                      </a:pPr>
                      <a:r>
                        <a:rPr lang="en-US" sz="1000" b="0" i="0" kern="1200" dirty="0" smtClean="0">
                          <a:solidFill>
                            <a:schemeClr val="dk1"/>
                          </a:solidFill>
                          <a:effectLst/>
                          <a:latin typeface="Twinkl Cursive Looped" panose="02000000000000000000" pitchFamily="2" charset="0"/>
                          <a:ea typeface="+mn-ea"/>
                          <a:cs typeface="+mn-cs"/>
                        </a:rPr>
                        <a:t>Armed forces from</a:t>
                      </a:r>
                      <a:r>
                        <a:rPr lang="en-US" sz="1000" b="0" i="0" kern="1200" baseline="0" dirty="0" smtClean="0">
                          <a:solidFill>
                            <a:schemeClr val="dk1"/>
                          </a:solidFill>
                          <a:effectLst/>
                          <a:latin typeface="Twinkl Cursive Looped" panose="02000000000000000000" pitchFamily="2" charset="0"/>
                          <a:ea typeface="+mn-ea"/>
                          <a:cs typeface="+mn-cs"/>
                        </a:rPr>
                        <a:t> one area</a:t>
                      </a:r>
                      <a:r>
                        <a:rPr lang="en-US" sz="1000" b="0" i="0" kern="1200" dirty="0" smtClean="0">
                          <a:solidFill>
                            <a:schemeClr val="dk1"/>
                          </a:solidFill>
                          <a:effectLst/>
                          <a:latin typeface="Twinkl Cursive Looped" panose="02000000000000000000" pitchFamily="2" charset="0"/>
                          <a:ea typeface="+mn-ea"/>
                          <a:cs typeface="+mn-cs"/>
                        </a:rPr>
                        <a:t> entering territory of another area, often resulting in the occupation of the area</a:t>
                      </a:r>
                      <a:endParaRPr lang="en-US" sz="1000" b="0" dirty="0">
                        <a:latin typeface="Twinkl Cursive Looped" panose="02000000000000000000" pitchFamily="2" charset="0"/>
                      </a:endParaRPr>
                    </a:p>
                  </a:txBody>
                  <a:tcPr marL="68580" marR="68580" marT="0" marB="0"/>
                </a:tc>
                <a:extLst>
                  <a:ext uri="{0D108BD9-81ED-4DB2-BD59-A6C34878D82A}">
                    <a16:rowId xmlns:a16="http://schemas.microsoft.com/office/drawing/2014/main" val="908272950"/>
                  </a:ext>
                </a:extLst>
              </a:tr>
              <a:tr h="643474">
                <a:tc>
                  <a:txBody>
                    <a:bodyPr/>
                    <a:lstStyle/>
                    <a:p>
                      <a:pPr lvl="0" algn="l">
                        <a:buNone/>
                      </a:pPr>
                      <a:r>
                        <a:rPr lang="en-GB" sz="1000" b="0" i="0" u="none" strike="noStrike" baseline="0" noProof="0" dirty="0" smtClean="0">
                          <a:latin typeface="Twinkl Cursive Looped" panose="02000000000000000000" pitchFamily="2" charset="0"/>
                        </a:rPr>
                        <a:t>Centurion</a:t>
                      </a:r>
                      <a:endParaRPr lang="en-GB" sz="1000" b="0" i="0" u="none" strike="noStrike" baseline="0" noProof="0" dirty="0">
                        <a:latin typeface="Twinkl Cursive Looped" panose="02000000000000000000" pitchFamily="2" charset="0"/>
                      </a:endParaRPr>
                    </a:p>
                  </a:txBody>
                  <a:tcPr marL="68580" marR="68580" marT="0" marB="0"/>
                </a:tc>
                <a:tc>
                  <a:txBody>
                    <a:bodyPr/>
                    <a:lstStyle/>
                    <a:p>
                      <a:pPr lvl="0" algn="l">
                        <a:buNone/>
                      </a:pPr>
                      <a:r>
                        <a:rPr lang="en-US" sz="1000" b="0" i="0" kern="1200" dirty="0" smtClean="0">
                          <a:solidFill>
                            <a:schemeClr val="dk1"/>
                          </a:solidFill>
                          <a:effectLst/>
                          <a:latin typeface="Twinkl Cursive Looped" panose="02000000000000000000" pitchFamily="2" charset="0"/>
                          <a:ea typeface="+mn-ea"/>
                          <a:cs typeface="+mn-cs"/>
                        </a:rPr>
                        <a:t>A kind of soldier in the Roman army responsible for the command of a century, or one hundred, men.</a:t>
                      </a:r>
                      <a:endParaRPr lang="en-US" sz="1000" b="0" dirty="0">
                        <a:latin typeface="Twinkl Cursive Looped" panose="02000000000000000000" pitchFamily="2" charset="0"/>
                      </a:endParaRPr>
                    </a:p>
                  </a:txBody>
                  <a:tcPr marL="68580" marR="68580" marT="0" marB="0"/>
                </a:tc>
                <a:extLst>
                  <a:ext uri="{0D108BD9-81ED-4DB2-BD59-A6C34878D82A}">
                    <a16:rowId xmlns:a16="http://schemas.microsoft.com/office/drawing/2014/main" val="3423768885"/>
                  </a:ext>
                </a:extLst>
              </a:tr>
              <a:tr h="643474">
                <a:tc>
                  <a:txBody>
                    <a:bodyPr/>
                    <a:lstStyle/>
                    <a:p>
                      <a:pPr lvl="0" algn="l">
                        <a:buNone/>
                      </a:pPr>
                      <a:r>
                        <a:rPr lang="en-GB" sz="1000" b="0" i="0" u="none" strike="noStrike" baseline="0" noProof="0" dirty="0" smtClean="0">
                          <a:solidFill>
                            <a:schemeClr val="tx1"/>
                          </a:solidFill>
                          <a:latin typeface="Twinkl Cursive Looped" panose="02000000000000000000" pitchFamily="2" charset="0"/>
                        </a:rPr>
                        <a:t>Legion</a:t>
                      </a:r>
                      <a:endParaRPr lang="en-GB" sz="1000" b="0" i="0" u="none" strike="noStrike" baseline="0" noProof="0" dirty="0">
                        <a:solidFill>
                          <a:schemeClr val="tx1"/>
                        </a:solidFill>
                        <a:latin typeface="Twinkl Cursive Looped" panose="02000000000000000000" pitchFamily="2" charset="0"/>
                      </a:endParaRPr>
                    </a:p>
                  </a:txBody>
                  <a:tcPr marL="68580" marR="68580" marT="0" marB="0"/>
                </a:tc>
                <a:tc>
                  <a:txBody>
                    <a:bodyPr/>
                    <a:lstStyle/>
                    <a:p>
                      <a:pPr lvl="0" algn="l">
                        <a:buNone/>
                      </a:pPr>
                      <a:r>
                        <a:rPr lang="en-US" sz="1000" b="0" i="0" kern="1200" dirty="0" smtClean="0">
                          <a:solidFill>
                            <a:schemeClr val="tx1"/>
                          </a:solidFill>
                          <a:effectLst/>
                          <a:latin typeface="Twinkl Cursive Looped" panose="02000000000000000000" pitchFamily="2" charset="0"/>
                          <a:ea typeface="+mn-ea"/>
                          <a:cs typeface="+mn-cs"/>
                        </a:rPr>
                        <a:t>A group from 3000 to 6000 soldiers that made up the chief army unit in ancient Rome.</a:t>
                      </a:r>
                      <a:endParaRPr lang="en-US" sz="1000" b="0" dirty="0">
                        <a:solidFill>
                          <a:schemeClr val="tx1"/>
                        </a:solidFill>
                        <a:latin typeface="Twinkl Cursive Looped" panose="02000000000000000000" pitchFamily="2" charset="0"/>
                      </a:endParaRPr>
                    </a:p>
                  </a:txBody>
                  <a:tcPr marL="68580" marR="68580" marT="0" marB="0"/>
                </a:tc>
                <a:extLst>
                  <a:ext uri="{0D108BD9-81ED-4DB2-BD59-A6C34878D82A}">
                    <a16:rowId xmlns:a16="http://schemas.microsoft.com/office/drawing/2014/main" val="2781128710"/>
                  </a:ext>
                </a:extLst>
              </a:tr>
              <a:tr h="321737">
                <a:tc>
                  <a:txBody>
                    <a:bodyPr/>
                    <a:lstStyle/>
                    <a:p>
                      <a:pPr lvl="0" algn="l">
                        <a:buNone/>
                      </a:pPr>
                      <a:r>
                        <a:rPr lang="en-GB" sz="1000" b="0" i="0" u="none" strike="noStrike" baseline="0" noProof="0" dirty="0" smtClean="0">
                          <a:latin typeface="Twinkl Cursive Looped" panose="02000000000000000000" pitchFamily="2" charset="0"/>
                        </a:rPr>
                        <a:t>Legionary</a:t>
                      </a:r>
                      <a:endParaRPr lang="en-GB" sz="1000" b="0" i="0" u="none" strike="noStrike" baseline="0" noProof="0" dirty="0">
                        <a:latin typeface="Twinkl Cursive Looped" panose="02000000000000000000" pitchFamily="2" charset="0"/>
                      </a:endParaRPr>
                    </a:p>
                  </a:txBody>
                  <a:tcPr marL="68580" marR="68580" marT="0" marB="0"/>
                </a:tc>
                <a:tc>
                  <a:txBody>
                    <a:bodyPr/>
                    <a:lstStyle/>
                    <a:p>
                      <a:pPr lvl="0" algn="l">
                        <a:buNone/>
                      </a:pPr>
                      <a:r>
                        <a:rPr lang="en-US" sz="1000" b="0" i="0" u="none" strike="noStrike" kern="1200" dirty="0" smtClean="0">
                          <a:solidFill>
                            <a:schemeClr val="dk1"/>
                          </a:solidFill>
                          <a:effectLst/>
                          <a:latin typeface="Twinkl Cursive Looped" panose="02000000000000000000" pitchFamily="2" charset="0"/>
                          <a:ea typeface="+mn-ea"/>
                          <a:cs typeface="+mn-cs"/>
                        </a:rPr>
                        <a:t>A</a:t>
                      </a:r>
                      <a:r>
                        <a:rPr lang="en-US" sz="1000" b="0" i="0" u="none" strike="noStrike" kern="1200" baseline="0" dirty="0" smtClean="0">
                          <a:solidFill>
                            <a:schemeClr val="dk1"/>
                          </a:solidFill>
                          <a:effectLst/>
                          <a:latin typeface="Twinkl Cursive Looped" panose="02000000000000000000" pitchFamily="2" charset="0"/>
                          <a:ea typeface="+mn-ea"/>
                          <a:cs typeface="+mn-cs"/>
                        </a:rPr>
                        <a:t> </a:t>
                      </a:r>
                      <a:r>
                        <a:rPr lang="en-US" sz="1000" b="0" i="0" u="none" strike="noStrike" kern="1200" dirty="0" smtClean="0">
                          <a:solidFill>
                            <a:schemeClr val="dk1"/>
                          </a:solidFill>
                          <a:effectLst/>
                          <a:latin typeface="Twinkl Cursive Looped" panose="02000000000000000000" pitchFamily="2" charset="0"/>
                          <a:ea typeface="+mn-ea"/>
                          <a:cs typeface="+mn-cs"/>
                        </a:rPr>
                        <a:t>professional</a:t>
                      </a:r>
                      <a:r>
                        <a:rPr lang="en-US" sz="1000" b="0" i="0" kern="1200" dirty="0" smtClean="0">
                          <a:solidFill>
                            <a:schemeClr val="dk1"/>
                          </a:solidFill>
                          <a:effectLst/>
                          <a:latin typeface="Twinkl Cursive Looped" panose="02000000000000000000" pitchFamily="2" charset="0"/>
                          <a:ea typeface="+mn-ea"/>
                          <a:cs typeface="+mn-cs"/>
                        </a:rPr>
                        <a:t> </a:t>
                      </a:r>
                      <a:r>
                        <a:rPr lang="en-US" sz="1000" b="0" i="0" u="none" strike="noStrike" kern="1200" dirty="0" smtClean="0">
                          <a:solidFill>
                            <a:schemeClr val="dk1"/>
                          </a:solidFill>
                          <a:effectLst/>
                          <a:latin typeface="Twinkl Cursive Looped" panose="02000000000000000000" pitchFamily="2" charset="0"/>
                          <a:ea typeface="+mn-ea"/>
                          <a:cs typeface="+mn-cs"/>
                        </a:rPr>
                        <a:t>soldier</a:t>
                      </a:r>
                      <a:r>
                        <a:rPr lang="en-US" sz="1000" b="0" i="0" kern="1200" dirty="0" smtClean="0">
                          <a:solidFill>
                            <a:schemeClr val="dk1"/>
                          </a:solidFill>
                          <a:effectLst/>
                          <a:latin typeface="Twinkl Cursive Looped" panose="02000000000000000000" pitchFamily="2" charset="0"/>
                          <a:ea typeface="+mn-ea"/>
                          <a:cs typeface="+mn-cs"/>
                        </a:rPr>
                        <a:t> of the </a:t>
                      </a:r>
                      <a:r>
                        <a:rPr lang="en-US" sz="1000" b="0" i="0" u="none" strike="noStrike" kern="1200" dirty="0" smtClean="0">
                          <a:solidFill>
                            <a:schemeClr val="dk1"/>
                          </a:solidFill>
                          <a:effectLst/>
                          <a:latin typeface="Twinkl Cursive Looped" panose="02000000000000000000" pitchFamily="2" charset="0"/>
                          <a:ea typeface="+mn-ea"/>
                          <a:cs typeface="+mn-cs"/>
                        </a:rPr>
                        <a:t>Roman army</a:t>
                      </a:r>
                      <a:endParaRPr lang="en-US" sz="1000" b="0" dirty="0">
                        <a:latin typeface="Twinkl Cursive Looped" panose="02000000000000000000" pitchFamily="2" charset="0"/>
                      </a:endParaRPr>
                    </a:p>
                  </a:txBody>
                  <a:tcPr marL="68580" marR="68580" marT="0" marB="0"/>
                </a:tc>
                <a:extLst>
                  <a:ext uri="{0D108BD9-81ED-4DB2-BD59-A6C34878D82A}">
                    <a16:rowId xmlns:a16="http://schemas.microsoft.com/office/drawing/2014/main" val="3572715329"/>
                  </a:ext>
                </a:extLst>
              </a:tr>
              <a:tr h="482606">
                <a:tc>
                  <a:txBody>
                    <a:bodyPr/>
                    <a:lstStyle/>
                    <a:p>
                      <a:pPr lvl="0" algn="l">
                        <a:buNone/>
                      </a:pPr>
                      <a:r>
                        <a:rPr lang="en-GB" sz="1000" b="0" i="0" u="none" strike="noStrike" baseline="0" noProof="0" smtClean="0">
                          <a:latin typeface="Twinkl Cursive Looped" panose="02000000000000000000" pitchFamily="2" charset="0"/>
                        </a:rPr>
                        <a:t>Uprising</a:t>
                      </a:r>
                      <a:endParaRPr lang="en-GB" sz="1000" b="0" i="0" u="none" strike="noStrike" baseline="0" noProof="0" dirty="0">
                        <a:latin typeface="Twinkl Cursive Looped" panose="02000000000000000000" pitchFamily="2" charset="0"/>
                      </a:endParaRPr>
                    </a:p>
                  </a:txBody>
                  <a:tcPr marL="68580" marR="68580" marT="0" marB="0"/>
                </a:tc>
                <a:tc>
                  <a:txBody>
                    <a:bodyPr/>
                    <a:lstStyle/>
                    <a:p>
                      <a:pPr lvl="0" algn="l">
                        <a:buNone/>
                      </a:pPr>
                      <a:r>
                        <a:rPr lang="en-US" sz="1000" b="0" dirty="0" smtClean="0">
                          <a:latin typeface="Twinkl Cursive Looped" panose="02000000000000000000" pitchFamily="2" charset="0"/>
                        </a:rPr>
                        <a:t>Rebelling</a:t>
                      </a:r>
                      <a:r>
                        <a:rPr lang="en-US" sz="1000" b="0" baseline="0" dirty="0" smtClean="0">
                          <a:latin typeface="Twinkl Cursive Looped" panose="02000000000000000000" pitchFamily="2" charset="0"/>
                        </a:rPr>
                        <a:t> or rising up against an authority – fighting against authority. </a:t>
                      </a:r>
                      <a:endParaRPr lang="en-US" sz="1000" b="0" dirty="0">
                        <a:latin typeface="Twinkl Cursive Looped" panose="02000000000000000000" pitchFamily="2" charset="0"/>
                      </a:endParaRPr>
                    </a:p>
                  </a:txBody>
                  <a:tcPr marL="68580" marR="68580" marT="0" marB="0"/>
                </a:tc>
                <a:extLst>
                  <a:ext uri="{0D108BD9-81ED-4DB2-BD59-A6C34878D82A}">
                    <a16:rowId xmlns:a16="http://schemas.microsoft.com/office/drawing/2014/main" val="1200883516"/>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500389356"/>
              </p:ext>
            </p:extLst>
          </p:nvPr>
        </p:nvGraphicFramePr>
        <p:xfrm>
          <a:off x="3224463" y="344833"/>
          <a:ext cx="3862139" cy="3801756"/>
        </p:xfrm>
        <a:graphic>
          <a:graphicData uri="http://schemas.openxmlformats.org/drawingml/2006/table">
            <a:tbl>
              <a:tblPr firstRow="1" bandRow="1">
                <a:tableStyleId>{5C22544A-7EE6-4342-B048-85BDC9FD1C3A}</a:tableStyleId>
              </a:tblPr>
              <a:tblGrid>
                <a:gridCol w="3862139">
                  <a:extLst>
                    <a:ext uri="{9D8B030D-6E8A-4147-A177-3AD203B41FA5}">
                      <a16:colId xmlns:a16="http://schemas.microsoft.com/office/drawing/2014/main" val="358546722"/>
                    </a:ext>
                  </a:extLst>
                </a:gridCol>
              </a:tblGrid>
              <a:tr h="215660">
                <a:tc>
                  <a:txBody>
                    <a:bodyPr/>
                    <a:lstStyle/>
                    <a:p>
                      <a:pPr algn="ctr"/>
                      <a:r>
                        <a:rPr lang="en-GB" sz="1000" dirty="0" smtClean="0">
                          <a:latin typeface="Twinkl Cursive Looped" panose="02000000000000000000" pitchFamily="2" charset="0"/>
                        </a:rPr>
                        <a:t>Key Facts</a:t>
                      </a:r>
                      <a:endParaRPr lang="en-GB" sz="1000" dirty="0">
                        <a:latin typeface="Twinkl Cursive Looped" panose="02000000000000000000" pitchFamily="2" charset="0"/>
                      </a:endParaRPr>
                    </a:p>
                  </a:txBody>
                  <a:tcPr/>
                </a:tc>
                <a:extLst>
                  <a:ext uri="{0D108BD9-81ED-4DB2-BD59-A6C34878D82A}">
                    <a16:rowId xmlns:a16="http://schemas.microsoft.com/office/drawing/2014/main" val="2300444303"/>
                  </a:ext>
                </a:extLst>
              </a:tr>
              <a:tr h="525927">
                <a:tc>
                  <a:txBody>
                    <a:bodyPr/>
                    <a:lstStyle/>
                    <a:p>
                      <a:pPr algn="just"/>
                      <a:r>
                        <a:rPr lang="en-GB" sz="1000" kern="1200" dirty="0" smtClean="0">
                          <a:solidFill>
                            <a:schemeClr val="dk1"/>
                          </a:solidFill>
                          <a:effectLst/>
                          <a:latin typeface="Twinkl Cursive Looped" panose="02000000000000000000" pitchFamily="2" charset="0"/>
                          <a:ea typeface="+mn-ea"/>
                          <a:cs typeface="+mn-cs"/>
                        </a:rPr>
                        <a:t>The Roman Empire started in 27BC.</a:t>
                      </a:r>
                      <a:r>
                        <a:rPr lang="en-GB" sz="1000" kern="1200" baseline="0" dirty="0" smtClean="0">
                          <a:solidFill>
                            <a:schemeClr val="dk1"/>
                          </a:solidFill>
                          <a:effectLst/>
                          <a:latin typeface="Twinkl Cursive Looped" panose="02000000000000000000" pitchFamily="2" charset="0"/>
                          <a:ea typeface="+mn-ea"/>
                          <a:cs typeface="+mn-cs"/>
                        </a:rPr>
                        <a:t> </a:t>
                      </a:r>
                      <a:r>
                        <a:rPr lang="en-GB" sz="1000" kern="1200" dirty="0" smtClean="0">
                          <a:solidFill>
                            <a:schemeClr val="dk1"/>
                          </a:solidFill>
                          <a:effectLst/>
                          <a:latin typeface="Twinkl Cursive Looped" panose="02000000000000000000" pitchFamily="2" charset="0"/>
                          <a:ea typeface="+mn-ea"/>
                          <a:cs typeface="+mn-cs"/>
                        </a:rPr>
                        <a:t>The Roman empire was ruled by emperors.</a:t>
                      </a:r>
                      <a:r>
                        <a:rPr lang="en-GB" sz="1000" kern="1200" baseline="0" dirty="0" smtClean="0">
                          <a:solidFill>
                            <a:schemeClr val="dk1"/>
                          </a:solidFill>
                          <a:effectLst/>
                          <a:latin typeface="Twinkl Cursive Looped" panose="02000000000000000000" pitchFamily="2" charset="0"/>
                          <a:ea typeface="+mn-ea"/>
                          <a:cs typeface="+mn-cs"/>
                        </a:rPr>
                        <a:t> </a:t>
                      </a:r>
                      <a:r>
                        <a:rPr lang="en-GB" sz="1000" kern="1200" dirty="0" smtClean="0">
                          <a:solidFill>
                            <a:schemeClr val="dk1"/>
                          </a:solidFill>
                          <a:effectLst/>
                          <a:latin typeface="Twinkl Cursive Looped" panose="02000000000000000000" pitchFamily="2" charset="0"/>
                          <a:ea typeface="+mn-ea"/>
                          <a:cs typeface="+mn-cs"/>
                        </a:rPr>
                        <a:t>The fall of Roman Empire was in 476 AD.</a:t>
                      </a:r>
                      <a:endParaRPr lang="en-GB" sz="1000" dirty="0">
                        <a:latin typeface="Twinkl Cursive Looped" panose="02000000000000000000" pitchFamily="2" charset="0"/>
                      </a:endParaRPr>
                    </a:p>
                  </a:txBody>
                  <a:tcPr/>
                </a:tc>
                <a:extLst>
                  <a:ext uri="{0D108BD9-81ED-4DB2-BD59-A6C34878D82A}">
                    <a16:rowId xmlns:a16="http://schemas.microsoft.com/office/drawing/2014/main" val="2069414939"/>
                  </a:ext>
                </a:extLst>
              </a:tr>
              <a:tr h="672018">
                <a:tc>
                  <a:txBody>
                    <a:bodyPr/>
                    <a:lstStyle/>
                    <a:p>
                      <a:pPr algn="just"/>
                      <a:r>
                        <a:rPr lang="en-GB" sz="1000" kern="1200" dirty="0" smtClean="0">
                          <a:solidFill>
                            <a:schemeClr val="dk1"/>
                          </a:solidFill>
                          <a:effectLst/>
                          <a:latin typeface="Twinkl Cursive Looped" panose="02000000000000000000" pitchFamily="2" charset="0"/>
                          <a:ea typeface="+mn-ea"/>
                          <a:cs typeface="+mn-cs"/>
                        </a:rPr>
                        <a:t>The Romans would have many past times and would visit the baths and amphitheatres</a:t>
                      </a:r>
                      <a:r>
                        <a:rPr lang="en-GB" sz="1000" kern="1200" baseline="0" dirty="0" smtClean="0">
                          <a:solidFill>
                            <a:schemeClr val="dk1"/>
                          </a:solidFill>
                          <a:effectLst/>
                          <a:latin typeface="Twinkl Cursive Looped" panose="02000000000000000000" pitchFamily="2" charset="0"/>
                          <a:ea typeface="+mn-ea"/>
                          <a:cs typeface="+mn-cs"/>
                        </a:rPr>
                        <a:t> </a:t>
                      </a:r>
                      <a:r>
                        <a:rPr lang="en-GB" sz="1000" kern="1200" dirty="0" smtClean="0">
                          <a:solidFill>
                            <a:schemeClr val="dk1"/>
                          </a:solidFill>
                          <a:effectLst/>
                          <a:latin typeface="Twinkl Cursive Looped" panose="02000000000000000000" pitchFamily="2" charset="0"/>
                          <a:ea typeface="+mn-ea"/>
                          <a:cs typeface="+mn-cs"/>
                        </a:rPr>
                        <a:t>Gladiators were a key part of entertainment</a:t>
                      </a:r>
                      <a:r>
                        <a:rPr lang="en-GB" sz="1000" kern="1200" baseline="0" dirty="0" smtClean="0">
                          <a:solidFill>
                            <a:schemeClr val="dk1"/>
                          </a:solidFill>
                          <a:effectLst/>
                          <a:latin typeface="Twinkl Cursive Looped" panose="02000000000000000000" pitchFamily="2" charset="0"/>
                          <a:ea typeface="+mn-ea"/>
                          <a:cs typeface="+mn-cs"/>
                        </a:rPr>
                        <a:t> </a:t>
                      </a:r>
                      <a:r>
                        <a:rPr lang="en-GB" sz="1000" kern="1200" dirty="0" smtClean="0">
                          <a:solidFill>
                            <a:schemeClr val="dk1"/>
                          </a:solidFill>
                          <a:effectLst/>
                          <a:latin typeface="Twinkl Cursive Looped" panose="02000000000000000000" pitchFamily="2" charset="0"/>
                          <a:ea typeface="+mn-ea"/>
                          <a:cs typeface="+mn-cs"/>
                        </a:rPr>
                        <a:t>There are many primary sources from the Roman Empire</a:t>
                      </a:r>
                    </a:p>
                  </a:txBody>
                  <a:tcPr/>
                </a:tc>
                <a:extLst>
                  <a:ext uri="{0D108BD9-81ED-4DB2-BD59-A6C34878D82A}">
                    <a16:rowId xmlns:a16="http://schemas.microsoft.com/office/drawing/2014/main" val="1659180328"/>
                  </a:ext>
                </a:extLst>
              </a:tr>
              <a:tr h="818109">
                <a:tc>
                  <a:txBody>
                    <a:bodyPr/>
                    <a:lstStyle/>
                    <a:p>
                      <a:pPr algn="just"/>
                      <a:r>
                        <a:rPr lang="en-GB" sz="1000" kern="1200" dirty="0" smtClean="0">
                          <a:solidFill>
                            <a:schemeClr val="dk1"/>
                          </a:solidFill>
                          <a:effectLst/>
                          <a:latin typeface="Twinkl Cursive Looped" panose="02000000000000000000" pitchFamily="2" charset="0"/>
                          <a:ea typeface="+mn-ea"/>
                          <a:cs typeface="+mn-cs"/>
                        </a:rPr>
                        <a:t>The Roman army were so important because they helped to establish the empire. The Roman army was made up of legions</a:t>
                      </a:r>
                      <a:r>
                        <a:rPr lang="en-GB" sz="1000" kern="1200" baseline="0" dirty="0" smtClean="0">
                          <a:solidFill>
                            <a:schemeClr val="dk1"/>
                          </a:solidFill>
                          <a:effectLst/>
                          <a:latin typeface="Twinkl Cursive Looped" panose="02000000000000000000" pitchFamily="2" charset="0"/>
                          <a:ea typeface="+mn-ea"/>
                          <a:cs typeface="+mn-cs"/>
                        </a:rPr>
                        <a:t>. </a:t>
                      </a:r>
                      <a:r>
                        <a:rPr lang="en-GB" sz="1000" kern="1200" dirty="0" smtClean="0">
                          <a:solidFill>
                            <a:schemeClr val="dk1"/>
                          </a:solidFill>
                          <a:effectLst/>
                          <a:latin typeface="Twinkl Cursive Looped" panose="02000000000000000000" pitchFamily="2" charset="0"/>
                          <a:ea typeface="+mn-ea"/>
                          <a:cs typeface="+mn-cs"/>
                        </a:rPr>
                        <a:t>The Roman army was very successful as it was large, well-organised and the soldiers were well-trained.</a:t>
                      </a:r>
                      <a:endParaRPr lang="en-GB" sz="1000" kern="1200" dirty="0">
                        <a:solidFill>
                          <a:schemeClr val="dk1"/>
                        </a:solidFill>
                        <a:effectLst/>
                        <a:latin typeface="Twinkl Cursive Looped" panose="02000000000000000000" pitchFamily="2" charset="0"/>
                        <a:ea typeface="+mn-ea"/>
                        <a:cs typeface="+mn-cs"/>
                      </a:endParaRPr>
                    </a:p>
                  </a:txBody>
                  <a:tcPr/>
                </a:tc>
                <a:extLst>
                  <a:ext uri="{0D108BD9-81ED-4DB2-BD59-A6C34878D82A}">
                    <a16:rowId xmlns:a16="http://schemas.microsoft.com/office/drawing/2014/main" val="280000008"/>
                  </a:ext>
                </a:extLst>
              </a:tr>
              <a:tr h="9642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000" kern="1200" dirty="0" smtClean="0">
                          <a:solidFill>
                            <a:schemeClr val="dk1"/>
                          </a:solidFill>
                          <a:effectLst/>
                          <a:latin typeface="Twinkl Cursive Looped" panose="02000000000000000000" pitchFamily="2" charset="0"/>
                          <a:ea typeface="+mn-ea"/>
                          <a:cs typeface="+mn-cs"/>
                        </a:rPr>
                        <a:t>Led by emperor Claudius, the Romans invaded Britain in 43 AD, which was the end of the Iron Age. Hadrian’s Wall was built to help the Romans control their borders in Britain. When the Romans invaded Britain they introduced many things including roads, sewage systems and brick buildings.</a:t>
                      </a:r>
                      <a:r>
                        <a:rPr lang="en-GB" sz="1000" kern="1200" baseline="0" dirty="0" smtClean="0">
                          <a:solidFill>
                            <a:schemeClr val="dk1"/>
                          </a:solidFill>
                          <a:effectLst/>
                          <a:latin typeface="Twinkl Cursive Looped" panose="02000000000000000000" pitchFamily="2" charset="0"/>
                          <a:ea typeface="+mn-ea"/>
                          <a:cs typeface="+mn-cs"/>
                        </a:rPr>
                        <a:t> </a:t>
                      </a:r>
                      <a:endParaRPr lang="en-GB" sz="1000" dirty="0">
                        <a:latin typeface="Twinkl Cursive Looped" panose="02000000000000000000" pitchFamily="2" charset="0"/>
                      </a:endParaRPr>
                    </a:p>
                  </a:txBody>
                  <a:tcPr/>
                </a:tc>
                <a:extLst>
                  <a:ext uri="{0D108BD9-81ED-4DB2-BD59-A6C34878D82A}">
                    <a16:rowId xmlns:a16="http://schemas.microsoft.com/office/drawing/2014/main" val="4158840913"/>
                  </a:ext>
                </a:extLst>
              </a:tr>
              <a:tr h="525927">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000" kern="1200" dirty="0" smtClean="0">
                          <a:solidFill>
                            <a:schemeClr val="dk1"/>
                          </a:solidFill>
                          <a:effectLst/>
                          <a:latin typeface="Twinkl Cursive Looped" panose="02000000000000000000" pitchFamily="2" charset="0"/>
                          <a:ea typeface="+mn-ea"/>
                          <a:cs typeface="+mn-cs"/>
                        </a:rPr>
                        <a:t>Some Celts did try to resist the Roman rule.</a:t>
                      </a:r>
                      <a:r>
                        <a:rPr lang="en-GB" sz="1000" kern="1200" baseline="0" dirty="0" smtClean="0">
                          <a:solidFill>
                            <a:schemeClr val="dk1"/>
                          </a:solidFill>
                          <a:effectLst/>
                          <a:latin typeface="Twinkl Cursive Looped" panose="02000000000000000000" pitchFamily="2" charset="0"/>
                          <a:ea typeface="+mn-ea"/>
                          <a:cs typeface="+mn-cs"/>
                        </a:rPr>
                        <a:t> </a:t>
                      </a:r>
                      <a:r>
                        <a:rPr lang="en-GB" sz="1000" kern="1200" dirty="0" smtClean="0">
                          <a:solidFill>
                            <a:schemeClr val="dk1"/>
                          </a:solidFill>
                          <a:effectLst/>
                          <a:latin typeface="Twinkl Cursive Looped" panose="02000000000000000000" pitchFamily="2" charset="0"/>
                          <a:ea typeface="+mn-ea"/>
                          <a:cs typeface="+mn-cs"/>
                        </a:rPr>
                        <a:t>Boudicca was the leader of the Iceni tribe.</a:t>
                      </a:r>
                      <a:r>
                        <a:rPr lang="en-GB" sz="1000" kern="1200" baseline="0" dirty="0" smtClean="0">
                          <a:solidFill>
                            <a:schemeClr val="dk1"/>
                          </a:solidFill>
                          <a:effectLst/>
                          <a:latin typeface="Twinkl Cursive Looped" panose="02000000000000000000" pitchFamily="2" charset="0"/>
                          <a:ea typeface="+mn-ea"/>
                          <a:cs typeface="+mn-cs"/>
                        </a:rPr>
                        <a:t> </a:t>
                      </a:r>
                      <a:r>
                        <a:rPr lang="en-GB" sz="1000" kern="1200" dirty="0" smtClean="0">
                          <a:solidFill>
                            <a:schemeClr val="dk1"/>
                          </a:solidFill>
                          <a:effectLst/>
                          <a:latin typeface="Twinkl Cursive Looped" panose="02000000000000000000" pitchFamily="2" charset="0"/>
                          <a:ea typeface="+mn-ea"/>
                          <a:cs typeface="+mn-cs"/>
                        </a:rPr>
                        <a:t>Boudicca tried to overthrow the Romans rule and lost.</a:t>
                      </a:r>
                      <a:endParaRPr lang="en-GB" sz="1000" dirty="0">
                        <a:latin typeface="Twinkl Cursive Looped" panose="02000000000000000000" pitchFamily="2" charset="0"/>
                      </a:endParaRPr>
                    </a:p>
                  </a:txBody>
                  <a:tcPr/>
                </a:tc>
                <a:extLst>
                  <a:ext uri="{0D108BD9-81ED-4DB2-BD59-A6C34878D82A}">
                    <a16:rowId xmlns:a16="http://schemas.microsoft.com/office/drawing/2014/main" val="3127115526"/>
                  </a:ext>
                </a:extLst>
              </a:tr>
            </a:tbl>
          </a:graphicData>
        </a:graphic>
      </p:graphicFrame>
      <p:pic>
        <p:nvPicPr>
          <p:cNvPr id="3" name="Picture 2"/>
          <p:cNvPicPr>
            <a:picLocks noChangeAspect="1"/>
          </p:cNvPicPr>
          <p:nvPr/>
        </p:nvPicPr>
        <p:blipFill rotWithShape="1">
          <a:blip r:embed="rId3"/>
          <a:srcRect l="1326" t="805" r="1404" b="553"/>
          <a:stretch/>
        </p:blipFill>
        <p:spPr>
          <a:xfrm>
            <a:off x="0" y="320768"/>
            <a:ext cx="3224463" cy="6537232"/>
          </a:xfrm>
          <a:prstGeom prst="rect">
            <a:avLst/>
          </a:prstGeom>
        </p:spPr>
      </p:pic>
      <p:pic>
        <p:nvPicPr>
          <p:cNvPr id="4" name="Picture 3"/>
          <p:cNvPicPr>
            <a:picLocks noChangeAspect="1"/>
          </p:cNvPicPr>
          <p:nvPr/>
        </p:nvPicPr>
        <p:blipFill>
          <a:blip r:embed="rId4"/>
          <a:stretch>
            <a:fillRect/>
          </a:stretch>
        </p:blipFill>
        <p:spPr>
          <a:xfrm>
            <a:off x="3224463" y="4114282"/>
            <a:ext cx="3862139" cy="2743717"/>
          </a:xfrm>
          <a:prstGeom prst="rect">
            <a:avLst/>
          </a:prstGeom>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5313</TotalTime>
  <Words>402</Words>
  <Application>Microsoft Office PowerPoint</Application>
  <PresentationFormat>A4 Paper (210x297 mm)</PresentationFormat>
  <Paragraphs>31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Twinkl Cursive Looped</vt:lpstr>
      <vt:lpstr>Office Theme</vt:lpstr>
      <vt:lpstr>Shirley Heath   The Romans|  Year 4  | Autumn 1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Eleanor Douglas</cp:lastModifiedBy>
  <cp:revision>176</cp:revision>
  <cp:lastPrinted>2019-09-10T08:38:52Z</cp:lastPrinted>
  <dcterms:created xsi:type="dcterms:W3CDTF">2017-10-15T20:56:30Z</dcterms:created>
  <dcterms:modified xsi:type="dcterms:W3CDTF">2024-05-07T09:22:14Z</dcterms:modified>
</cp:coreProperties>
</file>