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AFD7"/>
    <a:srgbClr val="FFFF00"/>
    <a:srgbClr val="88CC00"/>
    <a:srgbClr val="FFC845"/>
    <a:srgbClr val="E5554E"/>
    <a:srgbClr val="E45DBF"/>
    <a:srgbClr val="999999"/>
    <a:srgbClr val="7474C1"/>
    <a:srgbClr val="84B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>
        <p:scale>
          <a:sx n="80" d="100"/>
          <a:sy n="80" d="100"/>
        </p:scale>
        <p:origin x="1296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1234161" y="2656407"/>
            <a:ext cx="906970" cy="277527"/>
          </a:xfrm>
          <a:prstGeom prst="rect">
            <a:avLst/>
          </a:prstGeom>
          <a:solidFill>
            <a:srgbClr val="E45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Sculpting: Mayan glyph tiles            |  Year 6  | Term:  Summer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379401"/>
              </p:ext>
            </p:extLst>
          </p:nvPr>
        </p:nvGraphicFramePr>
        <p:xfrm>
          <a:off x="5882973" y="370533"/>
          <a:ext cx="3791969" cy="32080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683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0336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7176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190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1857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Sculpture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3 dimensional art form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50216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Relief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Raised surface with flat back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9655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In the round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Finished on all sides, like a statue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1508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Mobile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Has moving parts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60849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Additive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Created by joining</a:t>
                      </a:r>
                      <a:r>
                        <a:rPr lang="en-GB" sz="1200" b="0" i="0" baseline="0" dirty="0" smtClean="0">
                          <a:latin typeface="+mj-lt"/>
                          <a:cs typeface="Arial" panose="020B0604020202020204" pitchFamily="34" charset="0"/>
                        </a:rPr>
                        <a:t> or adding materials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586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j-lt"/>
                        </a:rPr>
                        <a:t>6</a:t>
                      </a:r>
                      <a:endParaRPr lang="en-US" sz="1200" b="0" dirty="0">
                        <a:latin typeface="+mj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j-lt"/>
                        </a:rPr>
                        <a:t>Subtractive </a:t>
                      </a:r>
                      <a:endParaRPr lang="en-GB" sz="1200" i="0" dirty="0">
                        <a:latin typeface="+mj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dirty="0" smtClean="0">
                          <a:latin typeface="+mj-lt"/>
                          <a:cs typeface="Arial" panose="020B0604020202020204" pitchFamily="34" charset="0"/>
                        </a:rPr>
                        <a:t>Created by carving or taking away material</a:t>
                      </a:r>
                      <a:endParaRPr lang="en-GB" sz="1200" b="0" i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5861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j-lt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Positive space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Positive space refers to the main focus of a picture, </a:t>
                      </a:r>
                      <a:endParaRPr lang="en-GB" sz="1200" b="0" i="1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0413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j-lt"/>
                          <a:cs typeface="Arial" panose="020B0604020202020204" pitchFamily="34" charset="0"/>
                        </a:rPr>
                        <a:t>8</a:t>
                      </a:r>
                      <a:endParaRPr lang="en-US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j-lt"/>
                          <a:cs typeface="Arial" panose="020B0604020202020204" pitchFamily="34" charset="0"/>
                        </a:rPr>
                        <a:t>Negative space</a:t>
                      </a:r>
                      <a:endParaRPr lang="en-GB" sz="1200" b="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Negative space refers to the background.</a:t>
                      </a:r>
                      <a:endParaRPr lang="en-GB" sz="1200" b="0" i="1" kern="1200" dirty="0" smtClean="0">
                        <a:solidFill>
                          <a:schemeClr val="dk1"/>
                        </a:solidFill>
                        <a:latin typeface="+mj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000" b="0" i="1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6510516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2877973" y="3698852"/>
            <a:ext cx="2964044" cy="369332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Essential clay tools 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552" y="370532"/>
            <a:ext cx="2674743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The 6 stages of clay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388" y="4204102"/>
            <a:ext cx="263990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How to join clay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759082" y="368988"/>
            <a:ext cx="2964043" cy="369332"/>
          </a:xfrm>
          <a:prstGeom prst="rect">
            <a:avLst/>
          </a:prstGeom>
          <a:solidFill>
            <a:srgbClr val="D0309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 Hand-building methods 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4" t="17441" r="4905" b="10460"/>
          <a:stretch/>
        </p:blipFill>
        <p:spPr>
          <a:xfrm>
            <a:off x="2877974" y="4068184"/>
            <a:ext cx="2964044" cy="27993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79" b="11960"/>
          <a:stretch/>
        </p:blipFill>
        <p:spPr>
          <a:xfrm>
            <a:off x="206477" y="4649067"/>
            <a:ext cx="2421403" cy="21970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5" b="12416"/>
          <a:stretch/>
        </p:blipFill>
        <p:spPr>
          <a:xfrm>
            <a:off x="2877973" y="774568"/>
            <a:ext cx="2873985" cy="27396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/>
          <a:srcRect l="3331" t="9237" r="3714"/>
          <a:stretch/>
        </p:blipFill>
        <p:spPr>
          <a:xfrm>
            <a:off x="27142" y="739864"/>
            <a:ext cx="2809875" cy="343862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51448" y="864146"/>
            <a:ext cx="1341035" cy="415498"/>
          </a:xfrm>
          <a:prstGeom prst="rect">
            <a:avLst/>
          </a:prstGeom>
          <a:solidFill>
            <a:srgbClr val="84BD2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SLIP</a:t>
            </a:r>
          </a:p>
          <a:p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Watered down clay that can be used as a pottery glue.</a:t>
            </a: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7020" y="2467815"/>
            <a:ext cx="1183143" cy="510909"/>
          </a:xfrm>
          <a:prstGeom prst="rect">
            <a:avLst/>
          </a:prstGeom>
          <a:solidFill>
            <a:srgbClr val="E45DB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BONE DRY</a:t>
            </a:r>
          </a:p>
          <a:p>
            <a:r>
              <a:rPr lang="en-GB" sz="680" dirty="0" smtClean="0">
                <a:latin typeface="Arial" panose="020B0604020202020204" pitchFamily="34" charset="0"/>
                <a:cs typeface="Arial" panose="020B0604020202020204" pitchFamily="34" charset="0"/>
              </a:rPr>
              <a:t>Clay that is dry and ready to be fired.  Very fragile. Also called </a:t>
            </a:r>
            <a:r>
              <a:rPr lang="en-GB" sz="68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greenware</a:t>
            </a:r>
            <a:r>
              <a:rPr lang="en-GB" sz="68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68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08326" y="1427032"/>
            <a:ext cx="973082" cy="415498"/>
          </a:xfrm>
          <a:prstGeom prst="rect">
            <a:avLst/>
          </a:prstGeom>
          <a:solidFill>
            <a:srgbClr val="00AF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PLASTIC</a:t>
            </a:r>
          </a:p>
          <a:p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Clay you can easily </a:t>
            </a:r>
            <a:r>
              <a:rPr lang="en-GB" sz="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mold</a:t>
            </a:r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 and model</a:t>
            </a: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470" y="1978204"/>
            <a:ext cx="1071124" cy="415498"/>
          </a:xfrm>
          <a:prstGeom prst="rect">
            <a:avLst/>
          </a:prstGeom>
          <a:solidFill>
            <a:srgbClr val="7474C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LEATHER HARD</a:t>
            </a:r>
          </a:p>
          <a:p>
            <a:r>
              <a:rPr lang="en-GB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Clay that is somewhat dry.  Good for carving.</a:t>
            </a: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7084" y="3021941"/>
            <a:ext cx="1200378" cy="510909"/>
          </a:xfrm>
          <a:prstGeom prst="rect">
            <a:avLst/>
          </a:prstGeom>
          <a:solidFill>
            <a:srgbClr val="E5554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BISQUEWARE</a:t>
            </a:r>
          </a:p>
          <a:p>
            <a:r>
              <a:rPr lang="en-GB" sz="680" dirty="0" smtClean="0">
                <a:latin typeface="Arial" panose="020B0604020202020204" pitchFamily="34" charset="0"/>
                <a:cs typeface="Arial" panose="020B0604020202020204" pitchFamily="34" charset="0"/>
              </a:rPr>
              <a:t>Clay that has been fired once in the kiln.  Can’t turn back into wet clay.</a:t>
            </a:r>
            <a:endParaRPr lang="en-GB" sz="68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94699" y="3624840"/>
            <a:ext cx="1065464" cy="406265"/>
          </a:xfrm>
          <a:prstGeom prst="rect">
            <a:avLst/>
          </a:prstGeom>
          <a:solidFill>
            <a:srgbClr val="FFC84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8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GLAZEWARE</a:t>
            </a:r>
          </a:p>
          <a:p>
            <a:r>
              <a:rPr lang="en-GB" sz="680" dirty="0" smtClean="0">
                <a:latin typeface="Arial" panose="020B0604020202020204" pitchFamily="34" charset="0"/>
                <a:cs typeface="Arial" panose="020B0604020202020204" pitchFamily="34" charset="0"/>
              </a:rPr>
              <a:t>Clay that has been fired again with glaze.</a:t>
            </a:r>
            <a:endParaRPr lang="en-GB" sz="68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9070" y="4118382"/>
            <a:ext cx="2759771" cy="269895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284365" y="3698852"/>
            <a:ext cx="2964043" cy="369332"/>
          </a:xfrm>
          <a:prstGeom prst="rect">
            <a:avLst/>
          </a:prstGeom>
          <a:solidFill>
            <a:srgbClr val="88C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 Mayan glyph tiles 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21659</TotalTime>
  <Words>188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Sculpting: Mayan glyph tiles            |  Year 6  | Term:  Summer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156</cp:revision>
  <cp:lastPrinted>2019-07-15T13:59:47Z</cp:lastPrinted>
  <dcterms:created xsi:type="dcterms:W3CDTF">2017-10-15T20:56:30Z</dcterms:created>
  <dcterms:modified xsi:type="dcterms:W3CDTF">2020-04-28T16:32:51Z</dcterms:modified>
</cp:coreProperties>
</file>