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varScale="1">
        <p:scale>
          <a:sx n="69" d="100"/>
          <a:sy n="69" d="100"/>
        </p:scale>
        <p:origin x="570"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5/3/2022</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Seasonal Stockings|  Year </a:t>
            </a:r>
            <a:r>
              <a:rPr lang="en-US" sz="1800" b="1" dirty="0"/>
              <a:t>4</a:t>
            </a:r>
            <a:r>
              <a:rPr lang="en-US" sz="1800" b="1" dirty="0" smtClean="0"/>
              <a:t>  | Autumn 2</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1481753668"/>
              </p:ext>
            </p:extLst>
          </p:nvPr>
        </p:nvGraphicFramePr>
        <p:xfrm>
          <a:off x="97442" y="3167546"/>
          <a:ext cx="5812538" cy="3541664"/>
        </p:xfrm>
        <a:graphic>
          <a:graphicData uri="http://schemas.openxmlformats.org/drawingml/2006/table">
            <a:tbl>
              <a:tblPr firstRow="1" bandRow="1">
                <a:tableStyleId>{5C22544A-7EE6-4342-B048-85BDC9FD1C3A}</a:tableStyleId>
              </a:tblPr>
              <a:tblGrid>
                <a:gridCol w="287391">
                  <a:extLst>
                    <a:ext uri="{9D8B030D-6E8A-4147-A177-3AD203B41FA5}">
                      <a16:colId xmlns:a16="http://schemas.microsoft.com/office/drawing/2014/main" val="20002"/>
                    </a:ext>
                  </a:extLst>
                </a:gridCol>
                <a:gridCol w="820643">
                  <a:extLst>
                    <a:ext uri="{9D8B030D-6E8A-4147-A177-3AD203B41FA5}">
                      <a16:colId xmlns:a16="http://schemas.microsoft.com/office/drawing/2014/main" val="20000"/>
                    </a:ext>
                  </a:extLst>
                </a:gridCol>
                <a:gridCol w="2757658">
                  <a:extLst>
                    <a:ext uri="{9D8B030D-6E8A-4147-A177-3AD203B41FA5}">
                      <a16:colId xmlns:a16="http://schemas.microsoft.com/office/drawing/2014/main" val="20001"/>
                    </a:ext>
                  </a:extLst>
                </a:gridCol>
                <a:gridCol w="1946846">
                  <a:extLst>
                    <a:ext uri="{9D8B030D-6E8A-4147-A177-3AD203B41FA5}">
                      <a16:colId xmlns:a16="http://schemas.microsoft.com/office/drawing/2014/main" val="867722067"/>
                    </a:ext>
                  </a:extLst>
                </a:gridCol>
              </a:tblGrid>
              <a:tr h="309945">
                <a:tc gridSpan="4">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smtClean="0"/>
                        <a:t>STITCH</a:t>
                      </a:r>
                      <a:r>
                        <a:rPr lang="en-US" sz="1800" baseline="0" dirty="0" smtClean="0"/>
                        <a:t> TYPES</a:t>
                      </a:r>
                      <a:endParaRPr lang="en-US" sz="1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tc hMerge="1">
                  <a:txBody>
                    <a:bodyPr/>
                    <a:lstStyle/>
                    <a:p>
                      <a:pPr marL="0" marR="0" lvl="0" indent="0" algn="ctr" defTabSz="914400" rtl="0" eaLnBrk="1" latinLnBrk="0" hangingPunct="1">
                        <a:lnSpc>
                          <a:spcPct val="100000"/>
                        </a:lnSpc>
                        <a:spcBef>
                          <a:spcPts val="0"/>
                        </a:spcBef>
                        <a:spcAft>
                          <a:spcPts val="0"/>
                        </a:spcAft>
                        <a:buClrTx/>
                        <a:buSzTx/>
                        <a:buFontTx/>
                        <a:buNone/>
                        <a:tabLst/>
                        <a:defRPr/>
                      </a:pPr>
                      <a:endParaRPr lang="en-US" sz="1500" dirty="0"/>
                    </a:p>
                  </a:txBody>
                  <a:tcPr marL="74295" marR="74295" marT="37148" marB="37148"/>
                </a:tc>
                <a:extLst>
                  <a:ext uri="{0D108BD9-81ED-4DB2-BD59-A6C34878D82A}">
                    <a16:rowId xmlns:a16="http://schemas.microsoft.com/office/drawing/2014/main" val="10000"/>
                  </a:ext>
                </a:extLst>
              </a:tr>
              <a:tr h="681765">
                <a:tc>
                  <a:txBody>
                    <a:bodyPr/>
                    <a:lstStyle/>
                    <a:p>
                      <a:r>
                        <a:rPr lang="en-US" sz="1200" dirty="0"/>
                        <a:t>1</a:t>
                      </a:r>
                    </a:p>
                  </a:txBody>
                  <a:tcPr marL="74295" marR="74295" marT="37148" marB="37148"/>
                </a:tc>
                <a:tc>
                  <a:txBody>
                    <a:bodyPr/>
                    <a:lstStyle/>
                    <a:p>
                      <a:pPr algn="ctr"/>
                      <a:r>
                        <a:rPr lang="en-GB" sz="1500" b="1" dirty="0" smtClean="0"/>
                        <a:t>Running Stitch</a:t>
                      </a:r>
                      <a:endParaRPr lang="en-GB" sz="1500" b="1" dirty="0"/>
                    </a:p>
                  </a:txBody>
                  <a:tcPr marL="74295" marR="74295" marT="37148" marB="37148"/>
                </a:tc>
                <a:tc>
                  <a:txBody>
                    <a:bodyPr/>
                    <a:lstStyle/>
                    <a:p>
                      <a:endParaRPr lang="en-GB" dirty="0"/>
                    </a:p>
                  </a:txBody>
                  <a:tcPr marL="74295" marR="74295" marT="37148" marB="37148"/>
                </a:tc>
                <a:tc>
                  <a:txBody>
                    <a:bodyPr/>
                    <a:lstStyle/>
                    <a:p>
                      <a:r>
                        <a:rPr lang="en-GB" sz="1200" b="0" kern="1200" dirty="0" smtClean="0">
                          <a:solidFill>
                            <a:schemeClr val="dk1"/>
                          </a:solidFill>
                          <a:effectLst/>
                          <a:latin typeface="+mn-lt"/>
                          <a:ea typeface="+mn-ea"/>
                          <a:cs typeface="+mn-cs"/>
                        </a:rPr>
                        <a:t>The </a:t>
                      </a:r>
                      <a:r>
                        <a:rPr lang="en-GB" sz="1200" b="1" kern="1200" dirty="0" smtClean="0">
                          <a:solidFill>
                            <a:schemeClr val="dk1"/>
                          </a:solidFill>
                          <a:effectLst/>
                          <a:latin typeface="+mn-lt"/>
                          <a:ea typeface="+mn-ea"/>
                          <a:cs typeface="+mn-cs"/>
                        </a:rPr>
                        <a:t>running stitch</a:t>
                      </a:r>
                      <a:r>
                        <a:rPr lang="en-GB" sz="1200" b="0" kern="1200" dirty="0" smtClean="0">
                          <a:solidFill>
                            <a:schemeClr val="dk1"/>
                          </a:solidFill>
                          <a:effectLst/>
                          <a:latin typeface="+mn-lt"/>
                          <a:ea typeface="+mn-ea"/>
                          <a:cs typeface="+mn-cs"/>
                        </a:rPr>
                        <a:t> or straight </a:t>
                      </a:r>
                      <a:r>
                        <a:rPr lang="en-GB" sz="1200" b="1" kern="1200" dirty="0" smtClean="0">
                          <a:solidFill>
                            <a:schemeClr val="dk1"/>
                          </a:solidFill>
                          <a:effectLst/>
                          <a:latin typeface="+mn-lt"/>
                          <a:ea typeface="+mn-ea"/>
                          <a:cs typeface="+mn-cs"/>
                        </a:rPr>
                        <a:t>stitch</a:t>
                      </a:r>
                      <a:r>
                        <a:rPr lang="en-GB" sz="1200" b="0" kern="1200" dirty="0" smtClean="0">
                          <a:solidFill>
                            <a:schemeClr val="dk1"/>
                          </a:solidFill>
                          <a:effectLst/>
                          <a:latin typeface="+mn-lt"/>
                          <a:ea typeface="+mn-ea"/>
                          <a:cs typeface="+mn-cs"/>
                        </a:rPr>
                        <a:t> is the basic </a:t>
                      </a:r>
                      <a:r>
                        <a:rPr lang="en-GB" sz="1200" b="1" kern="1200" dirty="0" smtClean="0">
                          <a:solidFill>
                            <a:schemeClr val="dk1"/>
                          </a:solidFill>
                          <a:effectLst/>
                          <a:latin typeface="+mn-lt"/>
                          <a:ea typeface="+mn-ea"/>
                          <a:cs typeface="+mn-cs"/>
                        </a:rPr>
                        <a:t>stitch</a:t>
                      </a:r>
                      <a:r>
                        <a:rPr lang="en-GB" sz="1200" b="0" kern="1200" dirty="0" smtClean="0">
                          <a:solidFill>
                            <a:schemeClr val="dk1"/>
                          </a:solidFill>
                          <a:effectLst/>
                          <a:latin typeface="+mn-lt"/>
                          <a:ea typeface="+mn-ea"/>
                          <a:cs typeface="+mn-cs"/>
                        </a:rPr>
                        <a:t> in hand-</a:t>
                      </a:r>
                      <a:r>
                        <a:rPr lang="en-GB" sz="1200" b="1" kern="1200" dirty="0" smtClean="0">
                          <a:solidFill>
                            <a:schemeClr val="dk1"/>
                          </a:solidFill>
                          <a:effectLst/>
                          <a:latin typeface="+mn-lt"/>
                          <a:ea typeface="+mn-ea"/>
                          <a:cs typeface="+mn-cs"/>
                        </a:rPr>
                        <a:t>sewing.</a:t>
                      </a:r>
                      <a:endParaRPr lang="en-GB" sz="1200" dirty="0"/>
                    </a:p>
                  </a:txBody>
                  <a:tcPr marL="74295" marR="74295" marT="37148" marB="37148"/>
                </a:tc>
                <a:extLst>
                  <a:ext uri="{0D108BD9-81ED-4DB2-BD59-A6C34878D82A}">
                    <a16:rowId xmlns:a16="http://schemas.microsoft.com/office/drawing/2014/main" val="10001"/>
                  </a:ext>
                </a:extLst>
              </a:tr>
              <a:tr h="808211">
                <a:tc>
                  <a:txBody>
                    <a:bodyPr/>
                    <a:lstStyle/>
                    <a:p>
                      <a:r>
                        <a:rPr lang="en-US" sz="1200" dirty="0" smtClean="0"/>
                        <a:t>2</a:t>
                      </a:r>
                      <a:endParaRPr lang="en-US" sz="1200" dirty="0"/>
                    </a:p>
                  </a:txBody>
                  <a:tcPr marL="74295" marR="74295" marT="37148" marB="37148"/>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dirty="0" smtClean="0"/>
                        <a:t>Over Stitch</a:t>
                      </a:r>
                    </a:p>
                    <a:p>
                      <a:pPr algn="ctr"/>
                      <a:endParaRPr lang="en-GB" sz="1500" b="1" dirty="0"/>
                    </a:p>
                  </a:txBody>
                  <a:tcPr marL="74295" marR="74295" marT="37148" marB="37148"/>
                </a:tc>
                <a:tc>
                  <a:txBody>
                    <a:bodyPr/>
                    <a:lstStyle/>
                    <a:p>
                      <a:endParaRPr lang="en-GB" dirty="0"/>
                    </a:p>
                  </a:txBody>
                  <a:tcPr marL="74295" marR="74295" marT="37148" marB="37148"/>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100" dirty="0" smtClean="0">
                          <a:effectLst/>
                        </a:rPr>
                        <a:t>This stitch goes over the edge of the fabric, protecting your raw edges or bringing two edges together.</a:t>
                      </a:r>
                      <a:endParaRPr lang="en-GB" sz="1100" dirty="0" smtClean="0"/>
                    </a:p>
                  </a:txBody>
                  <a:tcPr marL="74295" marR="74295" marT="37148" marB="37148"/>
                </a:tc>
                <a:extLst>
                  <a:ext uri="{0D108BD9-81ED-4DB2-BD59-A6C34878D82A}">
                    <a16:rowId xmlns:a16="http://schemas.microsoft.com/office/drawing/2014/main" val="10002"/>
                  </a:ext>
                </a:extLst>
              </a:tr>
              <a:tr h="304800">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solidFill>
                        </a:rPr>
                        <a:t>INCLUDING</a:t>
                      </a:r>
                      <a:r>
                        <a:rPr lang="en-US" sz="1800" b="1" baseline="0" dirty="0" smtClean="0">
                          <a:solidFill>
                            <a:schemeClr val="bg1"/>
                          </a:solidFill>
                        </a:rPr>
                        <a:t> DECORATIONS</a:t>
                      </a:r>
                      <a:endParaRPr lang="en-US" sz="1800" b="1" dirty="0" smtClean="0">
                        <a:solidFill>
                          <a:schemeClr val="bg1"/>
                        </a:solidFill>
                      </a:endParaRPr>
                    </a:p>
                  </a:txBody>
                  <a:tcPr marL="74295" marR="74295" marT="37148" marB="37148">
                    <a:solidFill>
                      <a:schemeClr val="accent1"/>
                    </a:solidFill>
                  </a:tcPr>
                </a:tc>
                <a:tc hMerge="1">
                  <a:txBody>
                    <a:bodyPr/>
                    <a:lstStyle/>
                    <a:p>
                      <a:pPr algn="ctr"/>
                      <a:endParaRPr lang="en-GB" sz="1500" b="1" dirty="0"/>
                    </a:p>
                  </a:txBody>
                  <a:tcPr marL="74295" marR="74295" marT="37148" marB="37148"/>
                </a:tc>
                <a:tc hMerge="1">
                  <a:txBody>
                    <a:bodyPr/>
                    <a:lstStyle/>
                    <a:p>
                      <a:endParaRPr lang="en-GB" dirty="0"/>
                    </a:p>
                  </a:txBody>
                  <a:tcPr marL="74295" marR="74295" marT="37148" marB="37148"/>
                </a:tc>
                <a:tc hMerge="1">
                  <a:txBody>
                    <a:bodyPr/>
                    <a:lstStyle/>
                    <a:p>
                      <a:endParaRPr lang="en-GB" sz="1200" dirty="0"/>
                    </a:p>
                  </a:txBody>
                  <a:tcPr marL="74295" marR="74295" marT="37148" marB="37148"/>
                </a:tc>
                <a:extLst>
                  <a:ext uri="{0D108BD9-81ED-4DB2-BD59-A6C34878D82A}">
                    <a16:rowId xmlns:a16="http://schemas.microsoft.com/office/drawing/2014/main" val="10003"/>
                  </a:ext>
                </a:extLst>
              </a:tr>
              <a:tr h="622723">
                <a:tc gridSpan="4">
                  <a:txBody>
                    <a:bodyPr/>
                    <a:lstStyle/>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a:p>
                  </a:txBody>
                  <a:tcPr marL="74295" marR="74295" marT="37148" marB="37148"/>
                </a:tc>
                <a:tc hMerge="1">
                  <a:txBody>
                    <a:bodyPr/>
                    <a:lstStyle/>
                    <a:p>
                      <a:pPr algn="ctr"/>
                      <a:endParaRPr lang="en-GB" sz="1500" b="1" dirty="0"/>
                    </a:p>
                  </a:txBody>
                  <a:tcPr marL="74295" marR="74295" marT="37148" marB="37148"/>
                </a:tc>
                <a:tc hMerge="1">
                  <a:txBody>
                    <a:bodyPr/>
                    <a:lstStyle/>
                    <a:p>
                      <a:endParaRPr lang="en-GB" dirty="0"/>
                    </a:p>
                  </a:txBody>
                  <a:tcPr marL="74295" marR="74295" marT="37148" marB="37148"/>
                </a:tc>
                <a:tc hMerge="1">
                  <a:txBody>
                    <a:bodyPr/>
                    <a:lstStyle/>
                    <a:p>
                      <a:endParaRPr lang="en-GB" sz="1200" dirty="0"/>
                    </a:p>
                  </a:txBody>
                  <a:tcPr marL="74295" marR="74295" marT="37148" marB="37148"/>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3"/>
          <a:stretch>
            <a:fillRect/>
          </a:stretch>
        </p:blipFill>
        <p:spPr>
          <a:xfrm>
            <a:off x="1330045" y="3670959"/>
            <a:ext cx="2583987" cy="319088"/>
          </a:xfrm>
          <a:prstGeom prst="rect">
            <a:avLst/>
          </a:prstGeom>
        </p:spPr>
      </p:pic>
      <p:pic>
        <p:nvPicPr>
          <p:cNvPr id="11" name="Picture 10"/>
          <p:cNvPicPr>
            <a:picLocks noChangeAspect="1"/>
          </p:cNvPicPr>
          <p:nvPr/>
        </p:nvPicPr>
        <p:blipFill>
          <a:blip r:embed="rId4"/>
          <a:stretch>
            <a:fillRect/>
          </a:stretch>
        </p:blipFill>
        <p:spPr>
          <a:xfrm>
            <a:off x="1315757" y="4307845"/>
            <a:ext cx="2612562" cy="322617"/>
          </a:xfrm>
          <a:prstGeom prst="rect">
            <a:avLst/>
          </a:prstGeom>
        </p:spPr>
      </p:pic>
      <p:pic>
        <p:nvPicPr>
          <p:cNvPr id="3" name="Picture 2"/>
          <p:cNvPicPr>
            <a:picLocks noChangeAspect="1"/>
          </p:cNvPicPr>
          <p:nvPr/>
        </p:nvPicPr>
        <p:blipFill>
          <a:blip r:embed="rId5">
            <a:duotone>
              <a:prstClr val="black"/>
              <a:schemeClr val="accent6">
                <a:tint val="45000"/>
                <a:satMod val="400000"/>
              </a:schemeClr>
            </a:duotone>
          </a:blip>
          <a:stretch>
            <a:fillRect/>
          </a:stretch>
        </p:blipFill>
        <p:spPr>
          <a:xfrm>
            <a:off x="930717" y="5489386"/>
            <a:ext cx="1562100" cy="1028700"/>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2972657164"/>
              </p:ext>
            </p:extLst>
          </p:nvPr>
        </p:nvGraphicFramePr>
        <p:xfrm>
          <a:off x="97441" y="397675"/>
          <a:ext cx="3532450" cy="2533947"/>
        </p:xfrm>
        <a:graphic>
          <a:graphicData uri="http://schemas.openxmlformats.org/drawingml/2006/table">
            <a:tbl>
              <a:tblPr firstRow="1" bandRow="1">
                <a:tableStyleId>{00A15C55-8517-42AA-B614-E9B94910E393}</a:tableStyleId>
              </a:tblPr>
              <a:tblGrid>
                <a:gridCol w="3532450">
                  <a:extLst>
                    <a:ext uri="{9D8B030D-6E8A-4147-A177-3AD203B41FA5}">
                      <a16:colId xmlns:a16="http://schemas.microsoft.com/office/drawing/2014/main" val="1375394733"/>
                    </a:ext>
                  </a:extLst>
                </a:gridCol>
              </a:tblGrid>
              <a:tr h="461307">
                <a:tc>
                  <a:txBody>
                    <a:bodyPr/>
                    <a:lstStyle/>
                    <a:p>
                      <a:pPr algn="ctr"/>
                      <a:r>
                        <a:rPr lang="en-GB" sz="2000" dirty="0" smtClean="0"/>
                        <a:t>TEXTILES AND BIRMINGHAM</a:t>
                      </a:r>
                      <a:endParaRPr lang="en-GB" sz="2000" dirty="0"/>
                    </a:p>
                  </a:txBody>
                  <a:tcPr/>
                </a:tc>
                <a:extLst>
                  <a:ext uri="{0D108BD9-81ED-4DB2-BD59-A6C34878D82A}">
                    <a16:rowId xmlns:a16="http://schemas.microsoft.com/office/drawing/2014/main" val="2905882109"/>
                  </a:ext>
                </a:extLst>
              </a:tr>
              <a:tr h="1264508">
                <a:tc>
                  <a:txBody>
                    <a:bodyPr/>
                    <a:lstStyle/>
                    <a:p>
                      <a:pPr algn="ctr"/>
                      <a:r>
                        <a:rPr lang="en-GB" sz="1300" dirty="0" smtClean="0"/>
                        <a:t>Birmingham</a:t>
                      </a:r>
                      <a:r>
                        <a:rPr lang="en-GB" sz="1300" baseline="0" dirty="0" smtClean="0"/>
                        <a:t> has had an established role in the textiles industry since the reign of King Henry II in 1166. By the 14</a:t>
                      </a:r>
                      <a:r>
                        <a:rPr lang="en-GB" sz="1300" baseline="30000" dirty="0" smtClean="0"/>
                        <a:t>th</a:t>
                      </a:r>
                      <a:r>
                        <a:rPr lang="en-GB" sz="1300" baseline="0" dirty="0" smtClean="0"/>
                        <a:t> century, Birmingham was famous for trading materials such as wool and leather, and in the 18</a:t>
                      </a:r>
                      <a:r>
                        <a:rPr lang="en-GB" sz="1300" baseline="30000" dirty="0" smtClean="0"/>
                        <a:t>th</a:t>
                      </a:r>
                      <a:r>
                        <a:rPr lang="en-GB" sz="1300" baseline="0" dirty="0" smtClean="0"/>
                        <a:t> century Birmingham specialised in buttons, hooks and buckles. </a:t>
                      </a:r>
                      <a:r>
                        <a:rPr lang="en-US" sz="1300" b="0" i="0" kern="1200" dirty="0" smtClean="0">
                          <a:solidFill>
                            <a:schemeClr val="dk1"/>
                          </a:solidFill>
                          <a:effectLst/>
                          <a:latin typeface="+mn-lt"/>
                          <a:ea typeface="+mn-ea"/>
                          <a:cs typeface="+mn-cs"/>
                        </a:rPr>
                        <a:t>Although the market for buckles and hooks didn’t last long, the button trade flourished in Birmingham, and even today there are traces of old</a:t>
                      </a:r>
                      <a:r>
                        <a:rPr lang="en-US" sz="1300" b="0" i="0" kern="1200" baseline="0" dirty="0" smtClean="0">
                          <a:solidFill>
                            <a:schemeClr val="dk1"/>
                          </a:solidFill>
                          <a:effectLst/>
                          <a:latin typeface="+mn-lt"/>
                          <a:ea typeface="+mn-ea"/>
                          <a:cs typeface="+mn-cs"/>
                        </a:rPr>
                        <a:t> ‘button factories’ around the city!</a:t>
                      </a:r>
                      <a:endParaRPr lang="en-GB" sz="1300" dirty="0" smtClean="0"/>
                    </a:p>
                  </a:txBody>
                  <a:tcPr/>
                </a:tc>
                <a:extLst>
                  <a:ext uri="{0D108BD9-81ED-4DB2-BD59-A6C34878D82A}">
                    <a16:rowId xmlns:a16="http://schemas.microsoft.com/office/drawing/2014/main" val="89013880"/>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1242777485"/>
              </p:ext>
            </p:extLst>
          </p:nvPr>
        </p:nvGraphicFramePr>
        <p:xfrm>
          <a:off x="6046797" y="3167546"/>
          <a:ext cx="3720657" cy="2304424"/>
        </p:xfrm>
        <a:graphic>
          <a:graphicData uri="http://schemas.openxmlformats.org/drawingml/2006/table">
            <a:tbl>
              <a:tblPr firstRow="1" bandRow="1">
                <a:tableStyleId>{93296810-A885-4BE3-A3E7-6D5BEEA58F35}</a:tableStyleId>
              </a:tblPr>
              <a:tblGrid>
                <a:gridCol w="3720657">
                  <a:extLst>
                    <a:ext uri="{9D8B030D-6E8A-4147-A177-3AD203B41FA5}">
                      <a16:colId xmlns:a16="http://schemas.microsoft.com/office/drawing/2014/main" val="2191949071"/>
                    </a:ext>
                  </a:extLst>
                </a:gridCol>
              </a:tblGrid>
              <a:tr h="417282">
                <a:tc>
                  <a:txBody>
                    <a:bodyPr/>
                    <a:lstStyle/>
                    <a:p>
                      <a:pPr algn="ctr"/>
                      <a:r>
                        <a:rPr lang="en-GB" sz="2400" dirty="0" smtClean="0"/>
                        <a:t>DESIGN BRIEF</a:t>
                      </a:r>
                      <a:endParaRPr lang="en-GB" sz="2400" dirty="0"/>
                    </a:p>
                  </a:txBody>
                  <a:tcPr anchor="ctr"/>
                </a:tc>
                <a:extLst>
                  <a:ext uri="{0D108BD9-81ED-4DB2-BD59-A6C34878D82A}">
                    <a16:rowId xmlns:a16="http://schemas.microsoft.com/office/drawing/2014/main" val="3162749087"/>
                  </a:ext>
                </a:extLst>
              </a:tr>
              <a:tr h="1847224">
                <a:tc>
                  <a:txBody>
                    <a:bodyPr/>
                    <a:lstStyle/>
                    <a:p>
                      <a:pPr algn="ctr"/>
                      <a:r>
                        <a:rPr lang="en-GB" sz="1400" dirty="0" smtClean="0"/>
                        <a:t>The Year</a:t>
                      </a:r>
                      <a:r>
                        <a:rPr lang="en-GB" sz="1400" baseline="0" dirty="0" smtClean="0"/>
                        <a:t> 4 children at Shirley Heath have been asked to create their own ‘seasonal stockings’ using textile materials. Your design must be aesthetically pleasing with decorations that are suitable for the time of year. These stockings should be reusable year on year, so it is important that your pieces are attached sufficiently. </a:t>
                      </a:r>
                      <a:endParaRPr lang="en-GB" sz="1400" dirty="0"/>
                    </a:p>
                  </a:txBody>
                  <a:tcPr/>
                </a:tc>
                <a:extLst>
                  <a:ext uri="{0D108BD9-81ED-4DB2-BD59-A6C34878D82A}">
                    <a16:rowId xmlns:a16="http://schemas.microsoft.com/office/drawing/2014/main" val="3904150102"/>
                  </a:ext>
                </a:extLst>
              </a:tr>
            </a:tbl>
          </a:graphicData>
        </a:graphic>
      </p:graphicFrame>
      <p:pic>
        <p:nvPicPr>
          <p:cNvPr id="19" name="Picture 18"/>
          <p:cNvPicPr>
            <a:picLocks noChangeAspect="1"/>
          </p:cNvPicPr>
          <p:nvPr/>
        </p:nvPicPr>
        <p:blipFill>
          <a:blip r:embed="rId6"/>
          <a:stretch>
            <a:fillRect/>
          </a:stretch>
        </p:blipFill>
        <p:spPr>
          <a:xfrm>
            <a:off x="2576177" y="5430825"/>
            <a:ext cx="1180169" cy="1180169"/>
          </a:xfrm>
          <a:prstGeom prst="rect">
            <a:avLst/>
          </a:prstGeom>
        </p:spPr>
      </p:pic>
      <p:pic>
        <p:nvPicPr>
          <p:cNvPr id="20" name="Picture 19"/>
          <p:cNvPicPr>
            <a:picLocks noChangeAspect="1"/>
          </p:cNvPicPr>
          <p:nvPr/>
        </p:nvPicPr>
        <p:blipFill>
          <a:blip r:embed="rId7"/>
          <a:stretch>
            <a:fillRect/>
          </a:stretch>
        </p:blipFill>
        <p:spPr>
          <a:xfrm>
            <a:off x="3893164" y="5432052"/>
            <a:ext cx="1220932" cy="1156672"/>
          </a:xfrm>
          <a:prstGeom prst="rect">
            <a:avLst/>
          </a:prstGeom>
        </p:spPr>
      </p:pic>
      <p:pic>
        <p:nvPicPr>
          <p:cNvPr id="6" name="Picture 5"/>
          <p:cNvPicPr>
            <a:picLocks noChangeAspect="1"/>
          </p:cNvPicPr>
          <p:nvPr/>
        </p:nvPicPr>
        <p:blipFill rotWithShape="1">
          <a:blip r:embed="rId8"/>
          <a:srcRect r="9394" b="10848"/>
          <a:stretch/>
        </p:blipFill>
        <p:spPr>
          <a:xfrm flipH="1">
            <a:off x="3893164" y="397675"/>
            <a:ext cx="2591666" cy="2550061"/>
          </a:xfrm>
          <a:prstGeom prst="rect">
            <a:avLst/>
          </a:prstGeom>
        </p:spPr>
      </p:pic>
      <p:pic>
        <p:nvPicPr>
          <p:cNvPr id="7" name="Picture 6"/>
          <p:cNvPicPr>
            <a:picLocks noChangeAspect="1"/>
          </p:cNvPicPr>
          <p:nvPr/>
        </p:nvPicPr>
        <p:blipFill rotWithShape="1">
          <a:blip r:embed="rId9"/>
          <a:srcRect t="33217" b="4736"/>
          <a:stretch/>
        </p:blipFill>
        <p:spPr>
          <a:xfrm>
            <a:off x="6748104" y="397674"/>
            <a:ext cx="2722603" cy="2533947"/>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1727894042"/>
              </p:ext>
            </p:extLst>
          </p:nvPr>
        </p:nvGraphicFramePr>
        <p:xfrm>
          <a:off x="6046796" y="5600226"/>
          <a:ext cx="3720657" cy="1066091"/>
        </p:xfrm>
        <a:graphic>
          <a:graphicData uri="http://schemas.openxmlformats.org/drawingml/2006/table">
            <a:tbl>
              <a:tblPr firstRow="1" bandRow="1">
                <a:tableStyleId>{21E4AEA4-8DFA-4A89-87EB-49C32662AFE0}</a:tableStyleId>
              </a:tblPr>
              <a:tblGrid>
                <a:gridCol w="3720657">
                  <a:extLst>
                    <a:ext uri="{9D8B030D-6E8A-4147-A177-3AD203B41FA5}">
                      <a16:colId xmlns:a16="http://schemas.microsoft.com/office/drawing/2014/main" val="4071831064"/>
                    </a:ext>
                  </a:extLst>
                </a:gridCol>
              </a:tblGrid>
              <a:tr h="426505">
                <a:tc>
                  <a:txBody>
                    <a:bodyPr/>
                    <a:lstStyle/>
                    <a:p>
                      <a:pPr algn="ctr"/>
                      <a:r>
                        <a:rPr lang="en-GB" dirty="0" smtClean="0"/>
                        <a:t>LEARNING</a:t>
                      </a:r>
                      <a:r>
                        <a:rPr lang="en-GB" baseline="0" dirty="0" smtClean="0"/>
                        <a:t> OUTCOME</a:t>
                      </a:r>
                      <a:endParaRPr lang="en-GB" dirty="0"/>
                    </a:p>
                  </a:txBody>
                  <a:tcPr anchor="ctr"/>
                </a:tc>
                <a:extLst>
                  <a:ext uri="{0D108BD9-81ED-4DB2-BD59-A6C34878D82A}">
                    <a16:rowId xmlns:a16="http://schemas.microsoft.com/office/drawing/2014/main" val="1815695913"/>
                  </a:ext>
                </a:extLst>
              </a:tr>
              <a:tr h="639586">
                <a:tc>
                  <a:txBody>
                    <a:bodyPr/>
                    <a:lstStyle/>
                    <a:p>
                      <a:pPr algn="ctr"/>
                      <a:r>
                        <a:rPr lang="en-GB" sz="1400" dirty="0" smtClean="0"/>
                        <a:t>To</a:t>
                      </a:r>
                      <a:r>
                        <a:rPr lang="en-GB" sz="1400" baseline="0" dirty="0" smtClean="0"/>
                        <a:t> be able to join two pieces of material together using one or more sewing patterns.</a:t>
                      </a:r>
                      <a:endParaRPr lang="en-GB" sz="1400" dirty="0"/>
                    </a:p>
                  </a:txBody>
                  <a:tcPr/>
                </a:tc>
                <a:extLst>
                  <a:ext uri="{0D108BD9-81ED-4DB2-BD59-A6C34878D82A}">
                    <a16:rowId xmlns:a16="http://schemas.microsoft.com/office/drawing/2014/main" val="110646010"/>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4993</TotalTime>
  <Words>222</Words>
  <Application>Microsoft Office PowerPoint</Application>
  <PresentationFormat>A4 Paper (210x297 mm)</PresentationFormat>
  <Paragraphs>21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Seasonal Stockings|  Year 4  |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Eleanor Knight</cp:lastModifiedBy>
  <cp:revision>90</cp:revision>
  <cp:lastPrinted>2019-11-04T12:15:44Z</cp:lastPrinted>
  <dcterms:created xsi:type="dcterms:W3CDTF">2017-10-15T20:56:30Z</dcterms:created>
  <dcterms:modified xsi:type="dcterms:W3CDTF">2022-05-03T13:38:30Z</dcterms:modified>
</cp:coreProperties>
</file>