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76" autoAdjust="0"/>
    <p:restoredTop sz="94627"/>
  </p:normalViewPr>
  <p:slideViewPr>
    <p:cSldViewPr snapToGrid="0" snapToObjects="1">
      <p:cViewPr varScale="1">
        <p:scale>
          <a:sx n="83" d="100"/>
          <a:sy n="83" d="100"/>
        </p:scale>
        <p:origin x="1114"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9/20/2022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9/20/2022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9/20/2022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latin typeface="Twinkl Cursive Looped" panose="02000000000000000000" pitchFamily="2" charset="0"/>
                <a:cs typeface="Arial" panose="020B0604020202020204" pitchFamily="34" charset="0"/>
              </a:rPr>
              <a:t>Shirley Heath </a:t>
            </a:r>
            <a:r>
              <a:rPr lang="en-US" sz="1800" b="1" dirty="0" smtClean="0">
                <a:latin typeface="Twinkl Cursive Looped" panose="02000000000000000000" pitchFamily="2" charset="0"/>
                <a:cs typeface="Arial" panose="020B0604020202020204" pitchFamily="34" charset="0"/>
              </a:rPr>
              <a:t>		Year 6, </a:t>
            </a:r>
            <a:r>
              <a:rPr lang="en-US" sz="1800" b="1" dirty="0" smtClean="0">
                <a:latin typeface="Twinkl Cursive Looped" panose="02000000000000000000" pitchFamily="2" charset="0"/>
                <a:cs typeface="Arial" panose="020B0604020202020204" pitchFamily="34" charset="0"/>
              </a:rPr>
              <a:t>Spring </a:t>
            </a:r>
            <a:r>
              <a:rPr lang="en-US" sz="1800" b="1" dirty="0" smtClean="0">
                <a:latin typeface="Twinkl Cursive Looped" panose="02000000000000000000" pitchFamily="2" charset="0"/>
                <a:cs typeface="Arial" panose="020B0604020202020204" pitchFamily="34" charset="0"/>
              </a:rPr>
              <a:t>2: Tennis</a:t>
            </a:r>
            <a:endParaRPr lang="en-US" sz="1800" b="1" dirty="0">
              <a:latin typeface="Twinkl Cursive Looped" panose="02000000000000000000" pitchFamily="2" charset="0"/>
              <a:cs typeface="Arial" panose="020B060402020202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87578627"/>
              </p:ext>
            </p:extLst>
          </p:nvPr>
        </p:nvGraphicFramePr>
        <p:xfrm>
          <a:off x="206477" y="509590"/>
          <a:ext cx="5455871" cy="2507822"/>
        </p:xfrm>
        <a:graphic>
          <a:graphicData uri="http://schemas.openxmlformats.org/drawingml/2006/table">
            <a:tbl>
              <a:tblPr firstRow="1" bandRow="1">
                <a:tableStyleId>{93296810-A885-4BE3-A3E7-6D5BEEA58F35}</a:tableStyleId>
              </a:tblPr>
              <a:tblGrid>
                <a:gridCol w="609197">
                  <a:extLst>
                    <a:ext uri="{9D8B030D-6E8A-4147-A177-3AD203B41FA5}">
                      <a16:colId xmlns:a16="http://schemas.microsoft.com/office/drawing/2014/main" val="20000"/>
                    </a:ext>
                  </a:extLst>
                </a:gridCol>
                <a:gridCol w="1327833">
                  <a:extLst>
                    <a:ext uri="{9D8B030D-6E8A-4147-A177-3AD203B41FA5}">
                      <a16:colId xmlns:a16="http://schemas.microsoft.com/office/drawing/2014/main" val="20001"/>
                    </a:ext>
                  </a:extLst>
                </a:gridCol>
                <a:gridCol w="3518841">
                  <a:extLst>
                    <a:ext uri="{9D8B030D-6E8A-4147-A177-3AD203B41FA5}">
                      <a16:colId xmlns:a16="http://schemas.microsoft.com/office/drawing/2014/main" val="3827066675"/>
                    </a:ext>
                  </a:extLst>
                </a:gridCol>
              </a:tblGrid>
              <a:tr h="297922">
                <a:tc gridSpan="3">
                  <a:txBody>
                    <a:bodyPr/>
                    <a:lstStyle/>
                    <a:p>
                      <a:pPr algn="ctr"/>
                      <a:r>
                        <a:rPr lang="en-GB" altLang="en-GB" sz="1400" dirty="0" smtClean="0">
                          <a:latin typeface="Twinkl Cursive Looped" panose="02000000000000000000" pitchFamily="2" charset="0"/>
                          <a:cs typeface="Arial" panose="020B0604020202020204" pitchFamily="34" charset="0"/>
                        </a:rPr>
                        <a:t>Skills</a:t>
                      </a:r>
                      <a:endParaRPr lang="en-GB" altLang="en-GB" sz="1400"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GB" altLang="en-GB" dirty="0"/>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364943">
                <a:tc>
                  <a:txBody>
                    <a:bodyPr/>
                    <a:lstStyle/>
                    <a:p>
                      <a:r>
                        <a:rPr lang="en-GB" altLang="en-GB" sz="800" b="0" dirty="0" smtClean="0">
                          <a:latin typeface="Twinkl Cursive Looped" panose="02000000000000000000" pitchFamily="2" charset="0"/>
                          <a:cs typeface="Arial" panose="020B0604020202020204" pitchFamily="34" charset="0"/>
                        </a:rPr>
                        <a:t>1</a:t>
                      </a:r>
                      <a:endParaRPr lang="en-GB" altLang="en-GB" sz="8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Lob Shot</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A</a:t>
                      </a:r>
                      <a:r>
                        <a:rPr lang="en-GB" sz="1200" baseline="0" dirty="0" smtClean="0">
                          <a:latin typeface="Twinkl Cursive Looped" panose="02000000000000000000" pitchFamily="2" charset="0"/>
                          <a:cs typeface="Arial" panose="020B0604020202020204" pitchFamily="34" charset="0"/>
                        </a:rPr>
                        <a:t> lofted shot played to the baseline to force the opposition player to run backwards.</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381100">
                <a:tc>
                  <a:txBody>
                    <a:bodyPr/>
                    <a:lstStyle/>
                    <a:p>
                      <a:r>
                        <a:rPr lang="en-GB" altLang="en-GB" sz="800" b="0" dirty="0" smtClean="0">
                          <a:latin typeface="Twinkl Cursive Looped" panose="02000000000000000000" pitchFamily="2" charset="0"/>
                          <a:cs typeface="Arial" panose="020B0604020202020204" pitchFamily="34" charset="0"/>
                        </a:rPr>
                        <a:t>2</a:t>
                      </a:r>
                      <a:endParaRPr lang="en-GB" altLang="en-GB" sz="8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Volley</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Hitting the ball without it bouncing.</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283956">
                <a:tc>
                  <a:txBody>
                    <a:bodyPr/>
                    <a:lstStyle/>
                    <a:p>
                      <a:r>
                        <a:rPr lang="en-GB" altLang="en-GB" sz="800" b="0" dirty="0" smtClean="0">
                          <a:latin typeface="Twinkl Cursive Looped" panose="02000000000000000000" pitchFamily="2" charset="0"/>
                          <a:cs typeface="Arial" panose="020B0604020202020204" pitchFamily="34" charset="0"/>
                        </a:rPr>
                        <a:t>3</a:t>
                      </a:r>
                      <a:endParaRPr lang="en-GB" altLang="en-GB" sz="8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Overhead Shots</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Moving your</a:t>
                      </a:r>
                      <a:r>
                        <a:rPr lang="en-GB" sz="1200" baseline="0" dirty="0" smtClean="0">
                          <a:latin typeface="Twinkl Cursive Looped" panose="02000000000000000000" pitchFamily="2" charset="0"/>
                          <a:cs typeface="Arial" panose="020B0604020202020204" pitchFamily="34" charset="0"/>
                        </a:rPr>
                        <a:t> arm in a rotatory movement with the racket, hitting the tennis ball at its highest point to generate the most power and bounce.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407509847"/>
                  </a:ext>
                </a:extLst>
              </a:tr>
              <a:tr h="381100">
                <a:tc>
                  <a:txBody>
                    <a:bodyPr/>
                    <a:lstStyle/>
                    <a:p>
                      <a:r>
                        <a:rPr lang="en-GB" altLang="en-GB" sz="800" b="0" dirty="0" smtClean="0">
                          <a:latin typeface="Twinkl Cursive Looped" panose="02000000000000000000" pitchFamily="2" charset="0"/>
                          <a:cs typeface="Arial" panose="020B0604020202020204" pitchFamily="34" charset="0"/>
                        </a:rPr>
                        <a:t>4</a:t>
                      </a:r>
                      <a:endParaRPr lang="en-GB" altLang="en-GB" sz="8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Doubles Tactics</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Working with</a:t>
                      </a:r>
                      <a:r>
                        <a:rPr lang="en-GB" sz="1200" baseline="0" dirty="0" smtClean="0">
                          <a:latin typeface="Twinkl Cursive Looped" panose="02000000000000000000" pitchFamily="2" charset="0"/>
                          <a:cs typeface="Arial" panose="020B0604020202020204" pitchFamily="34" charset="0"/>
                        </a:rPr>
                        <a:t> a partner, considering positioning on court, shot choices and the oppositions weaknesses. </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358340">
                <a:tc>
                  <a:txBody>
                    <a:bodyPr/>
                    <a:lstStyle/>
                    <a:p>
                      <a:r>
                        <a:rPr lang="en-GB" altLang="en-GB" sz="800" b="0" dirty="0" smtClean="0">
                          <a:latin typeface="Twinkl Cursive Looped" panose="02000000000000000000" pitchFamily="2" charset="0"/>
                          <a:cs typeface="Arial" panose="020B0604020202020204" pitchFamily="34" charset="0"/>
                        </a:rPr>
                        <a:t>5</a:t>
                      </a:r>
                      <a:endParaRPr lang="en-GB" altLang="en-GB" sz="8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200" dirty="0" smtClean="0">
                          <a:latin typeface="Twinkl Cursive Looped" panose="02000000000000000000" pitchFamily="2" charset="0"/>
                          <a:cs typeface="Arial" panose="020B0604020202020204" pitchFamily="34" charset="0"/>
                        </a:rPr>
                        <a:t>Positioning</a:t>
                      </a:r>
                      <a:endParaRPr lang="en-GB" sz="12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Where each player</a:t>
                      </a:r>
                      <a:r>
                        <a:rPr lang="en-GB" sz="1200" baseline="0" dirty="0" smtClean="0">
                          <a:latin typeface="Twinkl Cursive Looped" panose="02000000000000000000" pitchFamily="2" charset="0"/>
                          <a:cs typeface="Arial" panose="020B0604020202020204" pitchFamily="34" charset="0"/>
                        </a:rPr>
                        <a:t> stands on court. Back of the court = baseline.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2371127"/>
              </p:ext>
            </p:extLst>
          </p:nvPr>
        </p:nvGraphicFramePr>
        <p:xfrm>
          <a:off x="6117577" y="499684"/>
          <a:ext cx="3665051" cy="4284191"/>
        </p:xfrm>
        <a:graphic>
          <a:graphicData uri="http://schemas.openxmlformats.org/drawingml/2006/table">
            <a:tbl>
              <a:tblPr firstRow="1" bandRow="1">
                <a:tableStyleId>{21E4AEA4-8DFA-4A89-87EB-49C32662AFE0}</a:tableStyleId>
              </a:tblPr>
              <a:tblGrid>
                <a:gridCol w="500714">
                  <a:extLst>
                    <a:ext uri="{9D8B030D-6E8A-4147-A177-3AD203B41FA5}">
                      <a16:colId xmlns:a16="http://schemas.microsoft.com/office/drawing/2014/main" val="3034729171"/>
                    </a:ext>
                  </a:extLst>
                </a:gridCol>
                <a:gridCol w="1215533">
                  <a:extLst>
                    <a:ext uri="{9D8B030D-6E8A-4147-A177-3AD203B41FA5}">
                      <a16:colId xmlns:a16="http://schemas.microsoft.com/office/drawing/2014/main" val="771789285"/>
                    </a:ext>
                  </a:extLst>
                </a:gridCol>
                <a:gridCol w="1948804">
                  <a:extLst>
                    <a:ext uri="{9D8B030D-6E8A-4147-A177-3AD203B41FA5}">
                      <a16:colId xmlns:a16="http://schemas.microsoft.com/office/drawing/2014/main" val="1444632793"/>
                    </a:ext>
                  </a:extLst>
                </a:gridCol>
              </a:tblGrid>
              <a:tr h="286997">
                <a:tc gridSpan="3">
                  <a:txBody>
                    <a:bodyPr/>
                    <a:lstStyle/>
                    <a:p>
                      <a:pPr algn="ctr"/>
                      <a:r>
                        <a:rPr lang="en-US" sz="1200" dirty="0" smtClean="0">
                          <a:latin typeface="Twinkl Cursive Looped" panose="02000000000000000000" pitchFamily="2" charset="0"/>
                          <a:cs typeface="Arial" panose="020B0604020202020204" pitchFamily="34" charset="0"/>
                        </a:rPr>
                        <a:t>Vocabulary</a:t>
                      </a:r>
                      <a:endParaRPr lang="en-US" sz="1200"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35557">
                <a:tc>
                  <a:txBody>
                    <a:bodyPr/>
                    <a:lstStyle/>
                    <a:p>
                      <a:r>
                        <a:rPr lang="en-US" sz="1400" dirty="0">
                          <a:latin typeface="Twinkl Cursive Looped" panose="02000000000000000000" pitchFamily="2" charset="0"/>
                          <a:cs typeface="Arial" panose="020B0604020202020204" pitchFamily="34" charset="0"/>
                        </a:rPr>
                        <a:t>1</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Attacking</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Forcing the opponent to each</a:t>
                      </a:r>
                      <a:r>
                        <a:rPr lang="en-GB" sz="1200" baseline="0" dirty="0" smtClean="0">
                          <a:latin typeface="Twinkl Cursive Looped" panose="02000000000000000000" pitchFamily="2" charset="0"/>
                          <a:cs typeface="Arial" panose="020B0604020202020204" pitchFamily="34" charset="0"/>
                        </a:rPr>
                        <a:t> side of the baseline or close to the net.</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535557">
                <a:tc>
                  <a:txBody>
                    <a:bodyPr/>
                    <a:lstStyle/>
                    <a:p>
                      <a:r>
                        <a:rPr lang="en-US" sz="1400" dirty="0">
                          <a:latin typeface="Twinkl Cursive Looped" panose="02000000000000000000" pitchFamily="2" charset="0"/>
                          <a:cs typeface="Arial" panose="020B0604020202020204" pitchFamily="34" charset="0"/>
                        </a:rPr>
                        <a:t>2</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Defending</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Purely returning, with the opposition dictating where</a:t>
                      </a:r>
                      <a:r>
                        <a:rPr lang="en-GB" sz="1200" baseline="0" dirty="0" smtClean="0">
                          <a:latin typeface="Twinkl Cursive Looped" panose="02000000000000000000" pitchFamily="2" charset="0"/>
                          <a:cs typeface="Arial" panose="020B0604020202020204" pitchFamily="34" charset="0"/>
                        </a:rPr>
                        <a:t> the ball is landing on the court.</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535557">
                <a:tc>
                  <a:txBody>
                    <a:bodyPr/>
                    <a:lstStyle/>
                    <a:p>
                      <a:r>
                        <a:rPr lang="en-US" sz="1400" dirty="0">
                          <a:latin typeface="Twinkl Cursive Looped" panose="02000000000000000000" pitchFamily="2" charset="0"/>
                          <a:cs typeface="Arial" panose="020B0604020202020204" pitchFamily="34" charset="0"/>
                        </a:rPr>
                        <a:t>3</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Tactics</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Deciding on</a:t>
                      </a:r>
                      <a:r>
                        <a:rPr lang="en-GB" sz="1200" baseline="0" dirty="0" smtClean="0">
                          <a:latin typeface="Twinkl Cursive Looped" panose="02000000000000000000" pitchFamily="2" charset="0"/>
                          <a:cs typeface="Arial" panose="020B0604020202020204" pitchFamily="34" charset="0"/>
                        </a:rPr>
                        <a:t> positioning and shot choice.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535557">
                <a:tc>
                  <a:txBody>
                    <a:bodyPr/>
                    <a:lstStyle/>
                    <a:p>
                      <a:r>
                        <a:rPr lang="en-US" sz="1400" dirty="0">
                          <a:latin typeface="Twinkl Cursive Looped" panose="02000000000000000000" pitchFamily="2" charset="0"/>
                          <a:cs typeface="Arial" panose="020B0604020202020204" pitchFamily="34" charset="0"/>
                        </a:rPr>
                        <a:t>4</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Scoring System</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Love, 15, 30, 40, Game.</a:t>
                      </a:r>
                    </a:p>
                  </a:txBody>
                  <a:tcPr marL="68580" marR="68580" marT="0" marB="0"/>
                </a:tc>
                <a:extLst>
                  <a:ext uri="{0D108BD9-81ED-4DB2-BD59-A6C34878D82A}">
                    <a16:rowId xmlns:a16="http://schemas.microsoft.com/office/drawing/2014/main" val="1398772385"/>
                  </a:ext>
                </a:extLst>
              </a:tr>
              <a:tr h="535557">
                <a:tc>
                  <a:txBody>
                    <a:bodyPr/>
                    <a:lstStyle/>
                    <a:p>
                      <a:r>
                        <a:rPr lang="en-US" sz="1400" dirty="0">
                          <a:latin typeface="Twinkl Cursive Looped" panose="02000000000000000000" pitchFamily="2" charset="0"/>
                          <a:cs typeface="Arial" panose="020B0604020202020204" pitchFamily="34" charset="0"/>
                        </a:rPr>
                        <a:t>5</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Umpire</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Tennis’ equivalent of a referee who decides whom</a:t>
                      </a:r>
                      <a:r>
                        <a:rPr lang="en-GB" sz="1200" baseline="0" dirty="0" smtClean="0">
                          <a:latin typeface="Twinkl Cursive Looped" panose="02000000000000000000" pitchFamily="2" charset="0"/>
                          <a:cs typeface="Arial" panose="020B0604020202020204" pitchFamily="34" charset="0"/>
                        </a:rPr>
                        <a:t> wins the point.</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432408064"/>
                  </a:ext>
                </a:extLst>
              </a:tr>
              <a:tr h="535557">
                <a:tc>
                  <a:txBody>
                    <a:bodyPr/>
                    <a:lstStyle/>
                    <a:p>
                      <a:r>
                        <a:rPr lang="en-US" sz="1400" dirty="0">
                          <a:latin typeface="Twinkl Cursive Looped" panose="02000000000000000000" pitchFamily="2" charset="0"/>
                          <a:cs typeface="Arial" panose="020B0604020202020204" pitchFamily="34" charset="0"/>
                        </a:rPr>
                        <a:t>6</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Diagonal</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Cross court shot. From one corner of the court</a:t>
                      </a:r>
                      <a:r>
                        <a:rPr lang="en-GB" sz="1200" baseline="0" dirty="0" smtClean="0">
                          <a:latin typeface="Twinkl Cursive Looped" panose="02000000000000000000" pitchFamily="2" charset="0"/>
                          <a:cs typeface="Arial" panose="020B0604020202020204" pitchFamily="34" charset="0"/>
                        </a:rPr>
                        <a:t> to the oppositions corner.</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253600408"/>
                  </a:ext>
                </a:extLst>
              </a:tr>
              <a:tr h="535557">
                <a:tc>
                  <a:txBody>
                    <a:bodyPr/>
                    <a:lstStyle/>
                    <a:p>
                      <a:r>
                        <a:rPr lang="en-GB" altLang="en-GB" sz="1400" dirty="0">
                          <a:latin typeface="Twinkl Cursive Looped" panose="02000000000000000000" pitchFamily="2" charset="0"/>
                          <a:cs typeface="Arial" panose="020B0604020202020204" pitchFamily="34" charset="0"/>
                        </a:rPr>
                        <a:t>7</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Positioning</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Where to stand on the</a:t>
                      </a:r>
                      <a:r>
                        <a:rPr lang="en-GB" sz="1200" baseline="0" dirty="0" smtClean="0">
                          <a:latin typeface="Twinkl Cursive Looped" panose="02000000000000000000" pitchFamily="2" charset="0"/>
                          <a:cs typeface="Arial" panose="020B0604020202020204" pitchFamily="34" charset="0"/>
                        </a:rPr>
                        <a:t> court to generate the best chance of winning a point.</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431194389"/>
                  </a:ext>
                </a:extLst>
              </a:tr>
            </a:tbl>
          </a:graphicData>
        </a:graphic>
      </p:graphicFrame>
      <p:pic>
        <p:nvPicPr>
          <p:cNvPr id="4" name="Picture 3"/>
          <p:cNvPicPr>
            <a:picLocks noChangeAspect="1"/>
          </p:cNvPicPr>
          <p:nvPr/>
        </p:nvPicPr>
        <p:blipFill>
          <a:blip r:embed="rId3"/>
          <a:stretch>
            <a:fillRect/>
          </a:stretch>
        </p:blipFill>
        <p:spPr>
          <a:xfrm>
            <a:off x="206477" y="4449879"/>
            <a:ext cx="1289814" cy="2384583"/>
          </a:xfrm>
          <a:prstGeom prst="rect">
            <a:avLst/>
          </a:prstGeom>
        </p:spPr>
      </p:pic>
      <p:sp>
        <p:nvSpPr>
          <p:cNvPr id="6" name="TextBox 5"/>
          <p:cNvSpPr txBox="1"/>
          <p:nvPr/>
        </p:nvSpPr>
        <p:spPr>
          <a:xfrm>
            <a:off x="1219200" y="5330451"/>
            <a:ext cx="1413164" cy="1200329"/>
          </a:xfrm>
          <a:prstGeom prst="rect">
            <a:avLst/>
          </a:prstGeom>
          <a:noFill/>
        </p:spPr>
        <p:txBody>
          <a:bodyPr wrap="square" rtlCol="0">
            <a:spAutoFit/>
          </a:bodyPr>
          <a:lstStyle/>
          <a:p>
            <a:r>
              <a:rPr lang="en-GB" dirty="0" smtClean="0">
                <a:latin typeface="Twinkl Cursive Looped" panose="02000000000000000000" pitchFamily="2" charset="0"/>
              </a:rPr>
              <a:t>In preparation to receive a serve</a:t>
            </a:r>
            <a:endParaRPr lang="en-GB" dirty="0">
              <a:latin typeface="Twinkl Cursive Looped" panose="02000000000000000000" pitchFamily="2" charset="0"/>
            </a:endParaRPr>
          </a:p>
        </p:txBody>
      </p:sp>
      <p:pic>
        <p:nvPicPr>
          <p:cNvPr id="7" name="Picture 6"/>
          <p:cNvPicPr>
            <a:picLocks noChangeAspect="1"/>
          </p:cNvPicPr>
          <p:nvPr/>
        </p:nvPicPr>
        <p:blipFill>
          <a:blip r:embed="rId4"/>
          <a:stretch>
            <a:fillRect/>
          </a:stretch>
        </p:blipFill>
        <p:spPr>
          <a:xfrm>
            <a:off x="2509014" y="4409226"/>
            <a:ext cx="2016684" cy="2425236"/>
          </a:xfrm>
          <a:prstGeom prst="rect">
            <a:avLst/>
          </a:prstGeom>
        </p:spPr>
      </p:pic>
      <p:pic>
        <p:nvPicPr>
          <p:cNvPr id="9" name="Picture 8"/>
          <p:cNvPicPr>
            <a:picLocks noChangeAspect="1"/>
          </p:cNvPicPr>
          <p:nvPr/>
        </p:nvPicPr>
        <p:blipFill>
          <a:blip r:embed="rId5"/>
          <a:stretch>
            <a:fillRect/>
          </a:stretch>
        </p:blipFill>
        <p:spPr>
          <a:xfrm>
            <a:off x="4554855" y="4449879"/>
            <a:ext cx="1518300" cy="2269576"/>
          </a:xfrm>
          <a:prstGeom prst="rect">
            <a:avLst/>
          </a:prstGeom>
        </p:spPr>
      </p:pic>
      <p:pic>
        <p:nvPicPr>
          <p:cNvPr id="10" name="Picture 9"/>
          <p:cNvPicPr>
            <a:picLocks noChangeAspect="1"/>
          </p:cNvPicPr>
          <p:nvPr/>
        </p:nvPicPr>
        <p:blipFill>
          <a:blip r:embed="rId6"/>
          <a:stretch>
            <a:fillRect/>
          </a:stretch>
        </p:blipFill>
        <p:spPr>
          <a:xfrm>
            <a:off x="6331527" y="5101823"/>
            <a:ext cx="3451101" cy="1739656"/>
          </a:xfrm>
          <a:prstGeom prst="rect">
            <a:avLst/>
          </a:prstGeom>
        </p:spPr>
      </p:pic>
      <p:sp>
        <p:nvSpPr>
          <p:cNvPr id="11" name="TextBox 10"/>
          <p:cNvSpPr txBox="1"/>
          <p:nvPr/>
        </p:nvSpPr>
        <p:spPr>
          <a:xfrm>
            <a:off x="7467600" y="4811584"/>
            <a:ext cx="982205" cy="369332"/>
          </a:xfrm>
          <a:prstGeom prst="rect">
            <a:avLst/>
          </a:prstGeom>
          <a:noFill/>
        </p:spPr>
        <p:txBody>
          <a:bodyPr wrap="square" rtlCol="0">
            <a:spAutoFit/>
          </a:bodyPr>
          <a:lstStyle/>
          <a:p>
            <a:r>
              <a:rPr lang="en-GB" u="sng" dirty="0" smtClean="0">
                <a:latin typeface="Twinkl Cursive Looped" panose="02000000000000000000" pitchFamily="2" charset="0"/>
              </a:rPr>
              <a:t>Court:</a:t>
            </a:r>
            <a:endParaRPr lang="en-GB" u="sng" dirty="0">
              <a:latin typeface="Twinkl Cursive Looped" panose="02000000000000000000" pitchFamily="2" charset="0"/>
            </a:endParaRPr>
          </a:p>
        </p:txBody>
      </p:sp>
      <p:sp>
        <p:nvSpPr>
          <p:cNvPr id="12" name="Rectangle 11"/>
          <p:cNvSpPr/>
          <p:nvPr/>
        </p:nvSpPr>
        <p:spPr>
          <a:xfrm>
            <a:off x="1789813" y="3113154"/>
            <a:ext cx="4100150" cy="1384995"/>
          </a:xfrm>
          <a:prstGeom prst="rect">
            <a:avLst/>
          </a:prstGeom>
        </p:spPr>
        <p:txBody>
          <a:bodyPr wrap="square">
            <a:spAutoFit/>
          </a:bodyPr>
          <a:lstStyle/>
          <a:p>
            <a:r>
              <a:rPr lang="en-US" sz="1200" u="sng" dirty="0" smtClean="0">
                <a:latin typeface="Twinkl Cursive Looped" panose="02000000000000000000" pitchFamily="2" charset="0"/>
              </a:rPr>
              <a:t>Johanna </a:t>
            </a:r>
            <a:r>
              <a:rPr lang="en-US" sz="1200" u="sng" dirty="0" err="1" smtClean="0">
                <a:latin typeface="Twinkl Cursive Looped" panose="02000000000000000000" pitchFamily="2" charset="0"/>
              </a:rPr>
              <a:t>Konta</a:t>
            </a:r>
            <a:r>
              <a:rPr lang="en-US" sz="1200" u="sng" dirty="0" smtClean="0">
                <a:latin typeface="Twinkl Cursive Looped" panose="02000000000000000000" pitchFamily="2" charset="0"/>
              </a:rPr>
              <a:t>:</a:t>
            </a:r>
          </a:p>
          <a:p>
            <a:r>
              <a:rPr lang="en-US" sz="1200" dirty="0" smtClean="0">
                <a:latin typeface="Twinkl Cursive Looped" panose="02000000000000000000" pitchFamily="2" charset="0"/>
              </a:rPr>
              <a:t>Johanna </a:t>
            </a:r>
            <a:r>
              <a:rPr lang="en-US" sz="1200" dirty="0" err="1">
                <a:latin typeface="Twinkl Cursive Looped" panose="02000000000000000000" pitchFamily="2" charset="0"/>
              </a:rPr>
              <a:t>Konta</a:t>
            </a:r>
            <a:r>
              <a:rPr lang="en-US" sz="1200" dirty="0">
                <a:latin typeface="Twinkl Cursive Looped" panose="02000000000000000000" pitchFamily="2" charset="0"/>
              </a:rPr>
              <a:t> is a British professional tennis player who represented Australia until 2012. She has won three singles titles on the WTA Tour, as well as 11 singles and four doubles titles on the ITF Women's Circuit. The current British number one reached her best singles ranking of world No. 4 on 17 July 2017.</a:t>
            </a:r>
            <a:endParaRPr lang="en-GB" sz="1200" dirty="0">
              <a:latin typeface="Twinkl Cursive Looped" panose="02000000000000000000" pitchFamily="2" charset="0"/>
            </a:endParaRPr>
          </a:p>
        </p:txBody>
      </p:sp>
      <p:pic>
        <p:nvPicPr>
          <p:cNvPr id="14" name="Picture 13"/>
          <p:cNvPicPr>
            <a:picLocks noChangeAspect="1"/>
          </p:cNvPicPr>
          <p:nvPr/>
        </p:nvPicPr>
        <p:blipFill rotWithShape="1">
          <a:blip r:embed="rId7"/>
          <a:srcRect r="6015"/>
          <a:stretch/>
        </p:blipFill>
        <p:spPr>
          <a:xfrm>
            <a:off x="660913" y="3129086"/>
            <a:ext cx="959530" cy="1353129"/>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4726</TotalTime>
  <Words>277</Words>
  <Application>Microsoft Office PowerPoint</Application>
  <PresentationFormat>A4 Paper (210x297 mm)</PresentationFormat>
  <Paragraphs>44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 Cursive Looped</vt:lpstr>
      <vt:lpstr>Office Theme</vt:lpstr>
      <vt:lpstr>Shirley Heath   Year 6, Spring 2: Tennis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Dan Dowson</cp:lastModifiedBy>
  <cp:revision>79</cp:revision>
  <cp:lastPrinted>2017-10-30T10:21:12Z</cp:lastPrinted>
  <dcterms:created xsi:type="dcterms:W3CDTF">2017-10-15T20:56:30Z</dcterms:created>
  <dcterms:modified xsi:type="dcterms:W3CDTF">2022-09-20T13:15:17Z</dcterms:modified>
</cp:coreProperties>
</file>