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698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 </a:t>
            </a:r>
            <a:r>
              <a:rPr lang="en-US" sz="1800" b="1" dirty="0" smtClean="0"/>
              <a:t>                      Human Biology (Growth and Development)|  Year 5  | Spring </a:t>
            </a:r>
            <a:r>
              <a:rPr lang="en-US" sz="1800" b="1" dirty="0"/>
              <a:t>2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699814"/>
              </p:ext>
            </p:extLst>
          </p:nvPr>
        </p:nvGraphicFramePr>
        <p:xfrm>
          <a:off x="4013003" y="3858284"/>
          <a:ext cx="2901211" cy="29158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8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5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5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800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9923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u="none" dirty="0" smtClean="0"/>
                        <a:t>Patrick Steptoe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(1913- 1988)</a:t>
                      </a:r>
                    </a:p>
                    <a:p>
                      <a:pPr algn="ctr"/>
                      <a:r>
                        <a:rPr lang="en-GB" sz="1200" b="0" u="none" dirty="0" smtClean="0"/>
                        <a:t>Developed the first IVF treatment</a:t>
                      </a:r>
                      <a:endParaRPr lang="en-GB" sz="12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174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u="none" dirty="0" smtClean="0"/>
                        <a:t>Helen Octavia</a:t>
                      </a:r>
                      <a:r>
                        <a:rPr lang="en-GB" sz="1200" u="none" baseline="0" dirty="0" smtClean="0"/>
                        <a:t> Dickens (1909-2001)</a:t>
                      </a:r>
                    </a:p>
                    <a:p>
                      <a:pPr algn="ctr"/>
                      <a:r>
                        <a:rPr lang="en-GB" sz="1200" u="none" baseline="0" dirty="0" smtClean="0"/>
                        <a:t>First African-American woman to be admitted into the American College of Surgeons</a:t>
                      </a:r>
                      <a:endParaRPr lang="en-GB" sz="120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145324"/>
              </p:ext>
            </p:extLst>
          </p:nvPr>
        </p:nvGraphicFramePr>
        <p:xfrm>
          <a:off x="4013003" y="350448"/>
          <a:ext cx="2901211" cy="349398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01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3064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0917">
                <a:tc>
                  <a:txBody>
                    <a:bodyPr/>
                    <a:lstStyle/>
                    <a:p>
                      <a:endParaRPr lang="en-GB" alt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84303"/>
              </p:ext>
            </p:extLst>
          </p:nvPr>
        </p:nvGraphicFramePr>
        <p:xfrm>
          <a:off x="41565" y="350448"/>
          <a:ext cx="3942154" cy="65075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45126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09702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5880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Key 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878392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Asexual Reproduction</a:t>
                      </a:r>
                    </a:p>
                    <a:p>
                      <a:r>
                        <a:rPr lang="en-GB" sz="1400" dirty="0" smtClean="0"/>
                        <a:t>- When an</a:t>
                      </a:r>
                      <a:r>
                        <a:rPr lang="en-GB" sz="1400" baseline="0" dirty="0" smtClean="0"/>
                        <a:t> organism copies its DNA and produce offspring which is a exact copy of the parent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78392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Sexual Reproduction</a:t>
                      </a:r>
                    </a:p>
                    <a:p>
                      <a:r>
                        <a:rPr lang="en-GB" sz="1400" dirty="0" smtClean="0"/>
                        <a:t>- When DNA from two parents is mixed to create a new</a:t>
                      </a:r>
                      <a:r>
                        <a:rPr lang="en-GB" sz="1400" baseline="0" dirty="0" smtClean="0"/>
                        <a:t> organism which will be similar to their parents but unique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878392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Prenatal</a:t>
                      </a:r>
                    </a:p>
                    <a:p>
                      <a:r>
                        <a:rPr lang="en-GB" sz="1400" dirty="0" smtClean="0"/>
                        <a:t>-</a:t>
                      </a:r>
                      <a:r>
                        <a:rPr lang="en-GB" sz="1400" baseline="0" dirty="0" smtClean="0"/>
                        <a:t> This is the stage before birth. It is from the time of fertilisation when sperm meets egg until birth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878392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Baby-Toddler (0-3 years)</a:t>
                      </a:r>
                    </a:p>
                    <a:p>
                      <a:r>
                        <a:rPr lang="en-GB" sz="1400" dirty="0" smtClean="0"/>
                        <a:t>-  A period of</a:t>
                      </a:r>
                      <a:r>
                        <a:rPr lang="en-GB" sz="1400" baseline="0" dirty="0" smtClean="0"/>
                        <a:t> rapid growth in all four areas of growth. A baby is entirely dependent on its parents to survive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3572833"/>
                  </a:ext>
                </a:extLst>
              </a:tr>
              <a:tr h="1097990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Child-Adolescent (3-18</a:t>
                      </a:r>
                      <a:r>
                        <a:rPr lang="en-GB" sz="1400" baseline="0" dirty="0" smtClean="0"/>
                        <a:t> years)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-</a:t>
                      </a:r>
                      <a:r>
                        <a:rPr lang="en-GB" sz="1400" baseline="0" dirty="0" smtClean="0"/>
                        <a:t> A period of sustained growth. During this time puberty results in changes to the body. These changes enable reproduction in early adulthood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878392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Early-</a:t>
                      </a:r>
                      <a:r>
                        <a:rPr lang="en-GB" sz="1400" baseline="0" dirty="0" smtClean="0"/>
                        <a:t> Mid Adulthood (18-59 years)</a:t>
                      </a:r>
                    </a:p>
                    <a:p>
                      <a:r>
                        <a:rPr lang="en-GB" sz="1400" baseline="0" dirty="0" smtClean="0"/>
                        <a:t>- The human body is at its peak fitness and strength. This is the age when most humans reproduce.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58794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Late Adulthood-</a:t>
                      </a:r>
                      <a:r>
                        <a:rPr lang="en-GB" sz="1400" baseline="0" dirty="0" smtClean="0"/>
                        <a:t> Old age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baseline="0" dirty="0" smtClean="0"/>
                        <a:t> (60+)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- Thi</a:t>
                      </a:r>
                      <a:r>
                        <a:rPr lang="en-GB" sz="1400" baseline="0" dirty="0" smtClean="0"/>
                        <a:t>s is the last stage of human development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94401"/>
              </p:ext>
            </p:extLst>
          </p:nvPr>
        </p:nvGraphicFramePr>
        <p:xfrm>
          <a:off x="6943498" y="350448"/>
          <a:ext cx="2962501" cy="64742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2628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436218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96584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</a:t>
                      </a:r>
                      <a:r>
                        <a:rPr lang="en-GB" altLang="en-GB" sz="1800" baseline="0" dirty="0" smtClean="0"/>
                        <a:t>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728152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Human growth</a:t>
                      </a:r>
                      <a:r>
                        <a:rPr lang="en-GB" sz="1400" baseline="0" dirty="0" smtClean="0"/>
                        <a:t> can occur in 4 ways: Physical, Emotional, Psychological, Social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1722398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Changes</a:t>
                      </a:r>
                      <a:r>
                        <a:rPr lang="en-GB" sz="1400" baseline="0" dirty="0" smtClean="0"/>
                        <a:t> in Middle Age: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(40-59 years old)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Ability to reproduce declines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Women experience menopause in 40s and 50s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baseline="0" dirty="0" smtClean="0"/>
                        <a:t>when they no longer produce eggs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2053291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Changes</a:t>
                      </a:r>
                      <a:r>
                        <a:rPr lang="en-GB" sz="1400" baseline="0" dirty="0" smtClean="0"/>
                        <a:t> in Old </a:t>
                      </a:r>
                      <a:r>
                        <a:rPr lang="en-GB" sz="1400" baseline="0" dirty="0" smtClean="0"/>
                        <a:t>Age (60+)</a:t>
                      </a:r>
                      <a:endParaRPr lang="en-GB" sz="14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No development in growth but mental development is still possible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The body declines in fitness and health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 baseline="0" dirty="0" smtClean="0"/>
                        <a:t>Some older people can become more fragile physically and may need more support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1213587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Life </a:t>
                      </a:r>
                      <a:r>
                        <a:rPr lang="en-GB" sz="1400" dirty="0" smtClean="0"/>
                        <a:t>Expectancy and Gestation periods</a:t>
                      </a:r>
                      <a:endParaRPr lang="en-GB" sz="1400" dirty="0" smtClean="0"/>
                    </a:p>
                    <a:p>
                      <a:r>
                        <a:rPr lang="en-GB" sz="1400" dirty="0" smtClean="0"/>
                        <a:t>- Life expectancy is the length of time,</a:t>
                      </a:r>
                      <a:r>
                        <a:rPr lang="en-GB" sz="1400" baseline="0" dirty="0" smtClean="0"/>
                        <a:t> on average, that a particular animal is expected to </a:t>
                      </a:r>
                      <a:r>
                        <a:rPr lang="en-GB" sz="1400" baseline="0" dirty="0" smtClean="0"/>
                        <a:t>live. Gestation is how long they develop for </a:t>
                      </a:r>
                      <a:r>
                        <a:rPr lang="en-GB" sz="1400" baseline="0" smtClean="0"/>
                        <a:t>before birth.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003" y="692727"/>
            <a:ext cx="2901211" cy="31517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1200" y="4283075"/>
            <a:ext cx="1096877" cy="7129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1199" y="5161791"/>
            <a:ext cx="1096877" cy="139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5704</TotalTime>
  <Words>348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Human Biology (Growth and Development)|  Year 5  |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103</cp:revision>
  <cp:lastPrinted>2019-04-03T10:18:01Z</cp:lastPrinted>
  <dcterms:created xsi:type="dcterms:W3CDTF">2017-10-15T20:56:30Z</dcterms:created>
  <dcterms:modified xsi:type="dcterms:W3CDTF">2020-03-24T09:35:35Z</dcterms:modified>
</cp:coreProperties>
</file>