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76" autoAdjust="0"/>
    <p:restoredTop sz="94627"/>
  </p:normalViewPr>
  <p:slideViewPr>
    <p:cSldViewPr snapToGrid="0" snapToObjects="1">
      <p:cViewPr varScale="1">
        <p:scale>
          <a:sx n="83" d="100"/>
          <a:sy n="83" d="100"/>
        </p:scale>
        <p:origin x="1114" y="67"/>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9/13/2022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9/13/2022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Image result for different golf sho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7127" y="3775169"/>
            <a:ext cx="2162835" cy="216283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latin typeface="Twinkl Cursive Looped" panose="02000000000000000000" pitchFamily="2" charset="0"/>
                <a:cs typeface="Arial" panose="020B0604020202020204" pitchFamily="34" charset="0"/>
              </a:rPr>
              <a:t>Shirley Heath </a:t>
            </a:r>
            <a:r>
              <a:rPr lang="en-US" sz="1800" b="1" dirty="0" smtClean="0">
                <a:latin typeface="Twinkl Cursive Looped" panose="02000000000000000000" pitchFamily="2" charset="0"/>
                <a:cs typeface="Arial" panose="020B0604020202020204" pitchFamily="34" charset="0"/>
              </a:rPr>
              <a:t>		Year 3, Summer 2: Golf</a:t>
            </a:r>
            <a:endParaRPr lang="en-US" sz="1800" b="1" dirty="0">
              <a:latin typeface="Twinkl Cursive Looped" panose="02000000000000000000" pitchFamily="2" charset="0"/>
              <a:cs typeface="Arial" panose="020B0604020202020204" pitchFamily="34" charset="0"/>
            </a:endParaRP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455317033"/>
              </p:ext>
            </p:extLst>
          </p:nvPr>
        </p:nvGraphicFramePr>
        <p:xfrm>
          <a:off x="206477" y="365195"/>
          <a:ext cx="5455871" cy="3056462"/>
        </p:xfrm>
        <a:graphic>
          <a:graphicData uri="http://schemas.openxmlformats.org/drawingml/2006/table">
            <a:tbl>
              <a:tblPr firstRow="1" bandRow="1">
                <a:tableStyleId>{93296810-A885-4BE3-A3E7-6D5BEEA58F35}</a:tableStyleId>
              </a:tblPr>
              <a:tblGrid>
                <a:gridCol w="609197">
                  <a:extLst>
                    <a:ext uri="{9D8B030D-6E8A-4147-A177-3AD203B41FA5}">
                      <a16:colId xmlns:a16="http://schemas.microsoft.com/office/drawing/2014/main" val="20000"/>
                    </a:ext>
                  </a:extLst>
                </a:gridCol>
                <a:gridCol w="1327833">
                  <a:extLst>
                    <a:ext uri="{9D8B030D-6E8A-4147-A177-3AD203B41FA5}">
                      <a16:colId xmlns:a16="http://schemas.microsoft.com/office/drawing/2014/main" val="20001"/>
                    </a:ext>
                  </a:extLst>
                </a:gridCol>
                <a:gridCol w="3518841">
                  <a:extLst>
                    <a:ext uri="{9D8B030D-6E8A-4147-A177-3AD203B41FA5}">
                      <a16:colId xmlns:a16="http://schemas.microsoft.com/office/drawing/2014/main" val="3827066675"/>
                    </a:ext>
                  </a:extLst>
                </a:gridCol>
              </a:tblGrid>
              <a:tr h="297922">
                <a:tc gridSpan="3">
                  <a:txBody>
                    <a:bodyPr/>
                    <a:lstStyle/>
                    <a:p>
                      <a:pPr algn="ctr"/>
                      <a:r>
                        <a:rPr lang="en-GB" altLang="en-GB" sz="1200" dirty="0" smtClean="0">
                          <a:latin typeface="Twinkl Cursive Looped" panose="02000000000000000000" pitchFamily="2" charset="0"/>
                          <a:cs typeface="Arial" panose="020B0604020202020204" pitchFamily="34" charset="0"/>
                        </a:rPr>
                        <a:t>Skills</a:t>
                      </a:r>
                      <a:endParaRPr lang="en-GB" altLang="en-GB" sz="1200" dirty="0">
                        <a:latin typeface="Twinkl Cursive Looped" panose="02000000000000000000" pitchFamily="2" charset="0"/>
                        <a:cs typeface="Arial" panose="020B0604020202020204" pitchFamily="34" charset="0"/>
                      </a:endParaRPr>
                    </a:p>
                  </a:txBody>
                  <a:tcPr marL="74295" marR="74295" marT="37148" marB="37148"/>
                </a:tc>
                <a:tc hMerge="1">
                  <a:txBody>
                    <a:bodyPr/>
                    <a:lstStyle/>
                    <a:p>
                      <a:endParaRPr lang="en-GB" altLang="en-GB" dirty="0"/>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364943">
                <a:tc>
                  <a:txBody>
                    <a:bodyPr/>
                    <a:lstStyle/>
                    <a:p>
                      <a:r>
                        <a:rPr lang="en-GB" altLang="en-GB" sz="1200" b="0" dirty="0" smtClean="0">
                          <a:latin typeface="Twinkl Cursive Looped" panose="02000000000000000000" pitchFamily="2" charset="0"/>
                          <a:cs typeface="Arial" panose="020B0604020202020204" pitchFamily="34" charset="0"/>
                        </a:rPr>
                        <a:t>1</a:t>
                      </a:r>
                      <a:endParaRPr lang="en-GB" altLang="en-GB"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Grip</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b="0" i="0" kern="1200" dirty="0" smtClean="0">
                          <a:solidFill>
                            <a:schemeClr val="dk1"/>
                          </a:solidFill>
                          <a:effectLst/>
                          <a:latin typeface="Twinkl Cursive Looped" panose="02000000000000000000" pitchFamily="2" charset="0"/>
                          <a:ea typeface="+mn-ea"/>
                          <a:cs typeface="Arial" panose="020B0604020202020204" pitchFamily="34" charset="0"/>
                        </a:rPr>
                        <a:t>Hold the club with your</a:t>
                      </a:r>
                      <a:r>
                        <a:rPr lang="en-GB" sz="1200" b="0" i="0" kern="1200" baseline="0" dirty="0" smtClean="0">
                          <a:solidFill>
                            <a:schemeClr val="dk1"/>
                          </a:solidFill>
                          <a:effectLst/>
                          <a:latin typeface="Twinkl Cursive Looped" panose="02000000000000000000" pitchFamily="2" charset="0"/>
                          <a:ea typeface="+mn-ea"/>
                          <a:cs typeface="Arial" panose="020B0604020202020204" pitchFamily="34" charset="0"/>
                        </a:rPr>
                        <a:t> hands </a:t>
                      </a:r>
                      <a:r>
                        <a:rPr lang="en-GB" sz="1200" b="0" i="0" kern="1200" dirty="0" smtClean="0">
                          <a:solidFill>
                            <a:schemeClr val="dk1"/>
                          </a:solidFill>
                          <a:effectLst/>
                          <a:latin typeface="Twinkl Cursive Looped" panose="02000000000000000000" pitchFamily="2" charset="0"/>
                          <a:ea typeface="+mn-ea"/>
                          <a:cs typeface="Arial" panose="020B0604020202020204" pitchFamily="34" charset="0"/>
                        </a:rPr>
                        <a:t>Interlocking,</a:t>
                      </a:r>
                      <a:r>
                        <a:rPr lang="en-GB" sz="1200" b="0" i="0" kern="1200" baseline="0" dirty="0" smtClean="0">
                          <a:solidFill>
                            <a:schemeClr val="dk1"/>
                          </a:solidFill>
                          <a:effectLst/>
                          <a:latin typeface="Twinkl Cursive Looped" panose="02000000000000000000" pitchFamily="2" charset="0"/>
                          <a:ea typeface="+mn-ea"/>
                          <a:cs typeface="Arial" panose="020B0604020202020204" pitchFamily="34" charset="0"/>
                        </a:rPr>
                        <a:t> and overlapping each other.</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381100">
                <a:tc>
                  <a:txBody>
                    <a:bodyPr/>
                    <a:lstStyle/>
                    <a:p>
                      <a:r>
                        <a:rPr lang="en-GB" altLang="en-GB" sz="1200" b="0" dirty="0" smtClean="0">
                          <a:latin typeface="Twinkl Cursive Looped" panose="02000000000000000000" pitchFamily="2" charset="0"/>
                          <a:cs typeface="Arial" panose="020B0604020202020204" pitchFamily="34" charset="0"/>
                        </a:rPr>
                        <a:t>2</a:t>
                      </a:r>
                      <a:endParaRPr lang="en-GB" altLang="en-GB"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Stance</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US" sz="1200" b="0" i="0" kern="1200" dirty="0" smtClean="0">
                          <a:solidFill>
                            <a:schemeClr val="dk1"/>
                          </a:solidFill>
                          <a:effectLst/>
                          <a:latin typeface="Twinkl Cursive Looped" panose="02000000000000000000" pitchFamily="2" charset="0"/>
                          <a:ea typeface="+mn-ea"/>
                          <a:cs typeface="Arial" panose="020B0604020202020204" pitchFamily="34" charset="0"/>
                        </a:rPr>
                        <a:t>To incorporate a good stance, start with feet shoulder-width apart, a slight bend in the knees, hips raised and your left shoulder angled above the right. Swing will follow after you have the grip and stance down pat.</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283956">
                <a:tc>
                  <a:txBody>
                    <a:bodyPr/>
                    <a:lstStyle/>
                    <a:p>
                      <a:r>
                        <a:rPr lang="en-GB" altLang="en-GB" sz="1200" b="0" dirty="0" smtClean="0">
                          <a:latin typeface="Twinkl Cursive Looped" panose="02000000000000000000" pitchFamily="2" charset="0"/>
                          <a:cs typeface="Arial" panose="020B0604020202020204" pitchFamily="34" charset="0"/>
                        </a:rPr>
                        <a:t>3</a:t>
                      </a:r>
                      <a:endParaRPr lang="en-GB" altLang="en-GB"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Swing</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Your body should be like a pendulum.</a:t>
                      </a:r>
                      <a:r>
                        <a:rPr lang="en-GB" sz="1200" baseline="0" dirty="0" smtClean="0">
                          <a:latin typeface="Twinkl Cursive Looped" panose="02000000000000000000" pitchFamily="2" charset="0"/>
                          <a:cs typeface="Arial" panose="020B0604020202020204" pitchFamily="34" charset="0"/>
                        </a:rPr>
                        <a:t> You should practise 2 or 3 times before hitting the ball. The types of shot you might play are: </a:t>
                      </a:r>
                      <a:r>
                        <a:rPr lang="en-US" sz="1200" b="0" i="0" kern="1200" dirty="0" smtClean="0">
                          <a:solidFill>
                            <a:schemeClr val="dk1"/>
                          </a:solidFill>
                          <a:effectLst/>
                          <a:latin typeface="Twinkl Cursive Looped" panose="02000000000000000000" pitchFamily="2" charset="0"/>
                          <a:ea typeface="+mn-ea"/>
                          <a:cs typeface="Arial" panose="020B0604020202020204" pitchFamily="34" charset="0"/>
                        </a:rPr>
                        <a:t>Drive shot, iron shot, pitch shot, chip shot, putt</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407509847"/>
                  </a:ext>
                </a:extLst>
              </a:tr>
              <a:tr h="381100">
                <a:tc>
                  <a:txBody>
                    <a:bodyPr/>
                    <a:lstStyle/>
                    <a:p>
                      <a:r>
                        <a:rPr lang="en-GB" altLang="en-GB" sz="1200" b="0" dirty="0" smtClean="0">
                          <a:latin typeface="Twinkl Cursive Looped" panose="02000000000000000000" pitchFamily="2" charset="0"/>
                          <a:cs typeface="Arial" panose="020B0604020202020204" pitchFamily="34" charset="0"/>
                        </a:rPr>
                        <a:t>4</a:t>
                      </a:r>
                      <a:endParaRPr lang="en-GB" altLang="en-GB"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Slice</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US" sz="1200" b="0" i="0" kern="1200" dirty="0" smtClean="0">
                          <a:solidFill>
                            <a:schemeClr val="dk1"/>
                          </a:solidFill>
                          <a:effectLst/>
                          <a:latin typeface="Twinkl Cursive Looped" panose="02000000000000000000" pitchFamily="2" charset="0"/>
                          <a:ea typeface="+mn-ea"/>
                          <a:cs typeface="Arial" panose="020B0604020202020204" pitchFamily="34" charset="0"/>
                        </a:rPr>
                        <a:t>A slice refers to curving the ball in the direction of the player's dominant hand</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3"/>
                  </a:ext>
                </a:extLst>
              </a:tr>
              <a:tr h="358340">
                <a:tc>
                  <a:txBody>
                    <a:bodyPr/>
                    <a:lstStyle/>
                    <a:p>
                      <a:r>
                        <a:rPr lang="en-GB" altLang="en-GB" sz="1200" b="0" dirty="0" smtClean="0">
                          <a:latin typeface="Twinkl Cursive Looped" panose="02000000000000000000" pitchFamily="2" charset="0"/>
                          <a:cs typeface="Arial" panose="020B0604020202020204" pitchFamily="34" charset="0"/>
                        </a:rPr>
                        <a:t>5</a:t>
                      </a:r>
                      <a:endParaRPr lang="en-GB" altLang="en-GB"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Hook</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US" sz="1200" b="0" i="0" kern="1200" dirty="0" smtClean="0">
                          <a:solidFill>
                            <a:schemeClr val="dk1"/>
                          </a:solidFill>
                          <a:effectLst/>
                          <a:latin typeface="Twinkl Cursive Looped" panose="02000000000000000000" pitchFamily="2" charset="0"/>
                          <a:ea typeface="+mn-ea"/>
                          <a:cs typeface="Arial" panose="020B0604020202020204" pitchFamily="34" charset="0"/>
                        </a:rPr>
                        <a:t>a hook refers to curving the ball in the direction opposite the player's dominant hand</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944752991"/>
              </p:ext>
            </p:extLst>
          </p:nvPr>
        </p:nvGraphicFramePr>
        <p:xfrm>
          <a:off x="6117577" y="544276"/>
          <a:ext cx="3665051" cy="4636868"/>
        </p:xfrm>
        <a:graphic>
          <a:graphicData uri="http://schemas.openxmlformats.org/drawingml/2006/table">
            <a:tbl>
              <a:tblPr firstRow="1" bandRow="1">
                <a:tableStyleId>{21E4AEA4-8DFA-4A89-87EB-49C32662AFE0}</a:tableStyleId>
              </a:tblPr>
              <a:tblGrid>
                <a:gridCol w="500714">
                  <a:extLst>
                    <a:ext uri="{9D8B030D-6E8A-4147-A177-3AD203B41FA5}">
                      <a16:colId xmlns:a16="http://schemas.microsoft.com/office/drawing/2014/main" val="3034729171"/>
                    </a:ext>
                  </a:extLst>
                </a:gridCol>
                <a:gridCol w="1215533">
                  <a:extLst>
                    <a:ext uri="{9D8B030D-6E8A-4147-A177-3AD203B41FA5}">
                      <a16:colId xmlns:a16="http://schemas.microsoft.com/office/drawing/2014/main" val="771789285"/>
                    </a:ext>
                  </a:extLst>
                </a:gridCol>
                <a:gridCol w="1948804">
                  <a:extLst>
                    <a:ext uri="{9D8B030D-6E8A-4147-A177-3AD203B41FA5}">
                      <a16:colId xmlns:a16="http://schemas.microsoft.com/office/drawing/2014/main" val="1444632793"/>
                    </a:ext>
                  </a:extLst>
                </a:gridCol>
              </a:tblGrid>
              <a:tr h="286997">
                <a:tc gridSpan="3">
                  <a:txBody>
                    <a:bodyPr/>
                    <a:lstStyle/>
                    <a:p>
                      <a:pPr algn="ctr"/>
                      <a:r>
                        <a:rPr lang="en-US" sz="1200" dirty="0" smtClean="0">
                          <a:latin typeface="Twinkl Cursive Looped" panose="02000000000000000000" pitchFamily="2" charset="0"/>
                          <a:cs typeface="Arial" panose="020B0604020202020204" pitchFamily="34" charset="0"/>
                        </a:rPr>
                        <a:t>Vocabulary</a:t>
                      </a:r>
                      <a:endParaRPr lang="en-US" sz="1200" dirty="0">
                        <a:latin typeface="Twinkl Cursive Looped" panose="02000000000000000000" pitchFamily="2" charset="0"/>
                        <a:cs typeface="Arial" panose="020B0604020202020204" pitchFamily="34" charset="0"/>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535557">
                <a:tc>
                  <a:txBody>
                    <a:bodyPr/>
                    <a:lstStyle/>
                    <a:p>
                      <a:r>
                        <a:rPr lang="en-US" sz="1200" dirty="0">
                          <a:latin typeface="Twinkl Cursive Looped" panose="02000000000000000000" pitchFamily="2" charset="0"/>
                          <a:cs typeface="Arial" panose="020B0604020202020204" pitchFamily="34" charset="0"/>
                        </a:rPr>
                        <a:t>1</a:t>
                      </a:r>
                      <a:endParaRPr lang="en-US"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Strike</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Hitting</a:t>
                      </a:r>
                      <a:r>
                        <a:rPr lang="en-GB" sz="1200" baseline="0" dirty="0" smtClean="0">
                          <a:latin typeface="Twinkl Cursive Looped" panose="02000000000000000000" pitchFamily="2" charset="0"/>
                          <a:cs typeface="Arial" panose="020B0604020202020204" pitchFamily="34" charset="0"/>
                        </a:rPr>
                        <a:t> the golf club in an attempt to get the baller closer to, or into, the hole.</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401584818"/>
                  </a:ext>
                </a:extLst>
              </a:tr>
              <a:tr h="535557">
                <a:tc>
                  <a:txBody>
                    <a:bodyPr/>
                    <a:lstStyle/>
                    <a:p>
                      <a:r>
                        <a:rPr lang="en-US" sz="1200" dirty="0">
                          <a:latin typeface="Twinkl Cursive Looped" panose="02000000000000000000" pitchFamily="2" charset="0"/>
                          <a:cs typeface="Arial" panose="020B0604020202020204" pitchFamily="34" charset="0"/>
                        </a:rPr>
                        <a:t>2</a:t>
                      </a:r>
                      <a:endParaRPr lang="en-US"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Putt</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Attempting</a:t>
                      </a:r>
                      <a:r>
                        <a:rPr lang="en-GB" sz="1200" baseline="0" dirty="0" smtClean="0">
                          <a:latin typeface="Twinkl Cursive Looped" panose="02000000000000000000" pitchFamily="2" charset="0"/>
                          <a:cs typeface="Arial" panose="020B0604020202020204" pitchFamily="34" charset="0"/>
                        </a:rPr>
                        <a:t> to hit the golf ball into the hole.</a:t>
                      </a:r>
                      <a:endParaRPr lang="en-GB" sz="1200" dirty="0" smtClean="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075142700"/>
                  </a:ext>
                </a:extLst>
              </a:tr>
              <a:tr h="535557">
                <a:tc>
                  <a:txBody>
                    <a:bodyPr/>
                    <a:lstStyle/>
                    <a:p>
                      <a:r>
                        <a:rPr lang="en-US" sz="1200" dirty="0">
                          <a:latin typeface="Twinkl Cursive Looped" panose="02000000000000000000" pitchFamily="2" charset="0"/>
                          <a:cs typeface="Arial" panose="020B0604020202020204" pitchFamily="34" charset="0"/>
                        </a:rPr>
                        <a:t>3</a:t>
                      </a:r>
                      <a:endParaRPr lang="en-US"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Drive</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Hitting the</a:t>
                      </a:r>
                      <a:r>
                        <a:rPr lang="en-GB" sz="1200" baseline="0" dirty="0" smtClean="0">
                          <a:latin typeface="Twinkl Cursive Looped" panose="02000000000000000000" pitchFamily="2" charset="0"/>
                          <a:cs typeface="Arial" panose="020B0604020202020204" pitchFamily="34" charset="0"/>
                        </a:rPr>
                        <a:t> ball the furthest possible distance.</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734594781"/>
                  </a:ext>
                </a:extLst>
              </a:tr>
              <a:tr h="535557">
                <a:tc>
                  <a:txBody>
                    <a:bodyPr/>
                    <a:lstStyle/>
                    <a:p>
                      <a:r>
                        <a:rPr lang="en-US" sz="1200" dirty="0">
                          <a:latin typeface="Twinkl Cursive Looped" panose="02000000000000000000" pitchFamily="2" charset="0"/>
                          <a:cs typeface="Arial" panose="020B0604020202020204" pitchFamily="34" charset="0"/>
                        </a:rPr>
                        <a:t>4</a:t>
                      </a:r>
                      <a:endParaRPr lang="en-US"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Club</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The</a:t>
                      </a:r>
                      <a:r>
                        <a:rPr lang="en-GB" sz="1200" baseline="0" dirty="0" smtClean="0">
                          <a:latin typeface="Twinkl Cursive Looped" panose="02000000000000000000" pitchFamily="2" charset="0"/>
                          <a:cs typeface="Arial" panose="020B0604020202020204" pitchFamily="34" charset="0"/>
                        </a:rPr>
                        <a:t> golfing term of the item you use to hit the ball.</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398772385"/>
                  </a:ext>
                </a:extLst>
              </a:tr>
              <a:tr h="535557">
                <a:tc>
                  <a:txBody>
                    <a:bodyPr/>
                    <a:lstStyle/>
                    <a:p>
                      <a:r>
                        <a:rPr lang="en-US" sz="1200" dirty="0">
                          <a:latin typeface="Twinkl Cursive Looped" panose="02000000000000000000" pitchFamily="2" charset="0"/>
                          <a:cs typeface="Arial" panose="020B0604020202020204" pitchFamily="34" charset="0"/>
                        </a:rPr>
                        <a:t>5</a:t>
                      </a:r>
                      <a:endParaRPr lang="en-US"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Woods</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US" sz="1200" b="0" i="0" kern="1200" dirty="0" smtClean="0">
                          <a:solidFill>
                            <a:schemeClr val="dk1"/>
                          </a:solidFill>
                          <a:effectLst/>
                          <a:latin typeface="Twinkl Cursive Looped" panose="02000000000000000000" pitchFamily="2" charset="0"/>
                          <a:ea typeface="+mn-ea"/>
                          <a:cs typeface="Arial" panose="020B0604020202020204" pitchFamily="34" charset="0"/>
                        </a:rPr>
                        <a:t>Used to send the golf ball the furthest</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432408064"/>
                  </a:ext>
                </a:extLst>
              </a:tr>
              <a:tr h="535557">
                <a:tc>
                  <a:txBody>
                    <a:bodyPr/>
                    <a:lstStyle/>
                    <a:p>
                      <a:r>
                        <a:rPr lang="en-US" sz="1200" dirty="0">
                          <a:latin typeface="Twinkl Cursive Looped" panose="02000000000000000000" pitchFamily="2" charset="0"/>
                          <a:cs typeface="Arial" panose="020B0604020202020204" pitchFamily="34" charset="0"/>
                        </a:rPr>
                        <a:t>6</a:t>
                      </a:r>
                      <a:endParaRPr lang="en-US"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Irons</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US" sz="1200" b="0" i="0" kern="1200" dirty="0" smtClean="0">
                          <a:solidFill>
                            <a:schemeClr val="dk1"/>
                          </a:solidFill>
                          <a:effectLst/>
                          <a:latin typeface="Twinkl Cursive Looped" panose="02000000000000000000" pitchFamily="2" charset="0"/>
                          <a:ea typeface="+mn-ea"/>
                          <a:cs typeface="Arial" panose="020B0604020202020204" pitchFamily="34" charset="0"/>
                        </a:rPr>
                        <a:t>Used when the ball is within 200 yards of the green</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253600408"/>
                  </a:ext>
                </a:extLst>
              </a:tr>
              <a:tr h="535557">
                <a:tc>
                  <a:txBody>
                    <a:bodyPr/>
                    <a:lstStyle/>
                    <a:p>
                      <a:r>
                        <a:rPr lang="en-GB" altLang="en-GB" sz="1200" dirty="0">
                          <a:latin typeface="Twinkl Cursive Looped" panose="02000000000000000000" pitchFamily="2" charset="0"/>
                          <a:cs typeface="Arial" panose="020B0604020202020204" pitchFamily="34" charset="0"/>
                        </a:rPr>
                        <a:t>7</a:t>
                      </a:r>
                      <a:endParaRPr lang="en-US"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Wedges</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US" sz="1200" b="0" i="0" kern="1200" dirty="0" smtClean="0">
                          <a:solidFill>
                            <a:schemeClr val="dk1"/>
                          </a:solidFill>
                          <a:effectLst/>
                          <a:latin typeface="Twinkl Cursive Looped" panose="02000000000000000000" pitchFamily="2" charset="0"/>
                          <a:ea typeface="+mn-ea"/>
                          <a:cs typeface="Arial" panose="020B0604020202020204" pitchFamily="34" charset="0"/>
                        </a:rPr>
                        <a:t>Used to send a ball up into the air, soaring onto the putting area.</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431194389"/>
                  </a:ext>
                </a:extLst>
              </a:tr>
              <a:tr h="535557">
                <a:tc>
                  <a:txBody>
                    <a:bodyPr/>
                    <a:lstStyle/>
                    <a:p>
                      <a:r>
                        <a:rPr lang="en-US" sz="1200" dirty="0" smtClean="0">
                          <a:latin typeface="Twinkl Cursive Looped" panose="02000000000000000000" pitchFamily="2" charset="0"/>
                          <a:cs typeface="Arial" panose="020B0604020202020204" pitchFamily="34" charset="0"/>
                        </a:rPr>
                        <a:t>8</a:t>
                      </a:r>
                      <a:endParaRPr lang="en-US" sz="12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Putters</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US" sz="1200" b="0" i="0" kern="1200" dirty="0" smtClean="0">
                          <a:solidFill>
                            <a:schemeClr val="dk1"/>
                          </a:solidFill>
                          <a:effectLst/>
                          <a:latin typeface="Twinkl Cursive Looped" panose="02000000000000000000" pitchFamily="2" charset="0"/>
                          <a:ea typeface="+mn-ea"/>
                          <a:cs typeface="Arial" panose="020B0604020202020204" pitchFamily="34" charset="0"/>
                        </a:rPr>
                        <a:t>Used when you need to roll your ball around the green and into the hole.</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075794675"/>
                  </a:ext>
                </a:extLst>
              </a:tr>
            </a:tbl>
          </a:graphicData>
        </a:graphic>
      </p:graphicFrame>
      <p:sp>
        <p:nvSpPr>
          <p:cNvPr id="4" name="Rectangle 3"/>
          <p:cNvSpPr/>
          <p:nvPr/>
        </p:nvSpPr>
        <p:spPr>
          <a:xfrm>
            <a:off x="1470267" y="5565466"/>
            <a:ext cx="3647833" cy="1384995"/>
          </a:xfrm>
          <a:prstGeom prst="rect">
            <a:avLst/>
          </a:prstGeom>
        </p:spPr>
        <p:txBody>
          <a:bodyPr wrap="square">
            <a:spAutoFit/>
          </a:bodyPr>
          <a:lstStyle/>
          <a:p>
            <a:r>
              <a:rPr lang="en-GB" sz="1200" u="sng" dirty="0" smtClean="0">
                <a:solidFill>
                  <a:srgbClr val="222222"/>
                </a:solidFill>
                <a:latin typeface="Twinkl Cursive Looped" panose="02000000000000000000" pitchFamily="2" charset="0"/>
              </a:rPr>
              <a:t>Rory Mcllroy MBE:</a:t>
            </a:r>
          </a:p>
          <a:p>
            <a:r>
              <a:rPr lang="en-GB" sz="1200" dirty="0" smtClean="0">
                <a:solidFill>
                  <a:srgbClr val="222222"/>
                </a:solidFill>
                <a:latin typeface="Twinkl Cursive Looped" panose="02000000000000000000" pitchFamily="2" charset="0"/>
              </a:rPr>
              <a:t>Rory </a:t>
            </a:r>
            <a:r>
              <a:rPr lang="en-GB" sz="1200" dirty="0">
                <a:solidFill>
                  <a:srgbClr val="222222"/>
                </a:solidFill>
                <a:latin typeface="Twinkl Cursive Looped" panose="02000000000000000000" pitchFamily="2" charset="0"/>
              </a:rPr>
              <a:t>McIlroy MBE is a professional golfer from Northern Ireland who is a member of both the European and PGA Tours. He is the current world number one in the Official World Golf Ranking, having spent over 100 weeks in that position during his career</a:t>
            </a:r>
            <a:r>
              <a:rPr lang="en-GB" sz="1200" dirty="0" smtClean="0">
                <a:solidFill>
                  <a:srgbClr val="222222"/>
                </a:solidFill>
                <a:latin typeface="Twinkl Cursive Looped" panose="02000000000000000000" pitchFamily="2" charset="0"/>
              </a:rPr>
              <a:t>.</a:t>
            </a:r>
            <a:endParaRPr lang="en-GB" sz="1200" b="0" i="0" dirty="0">
              <a:solidFill>
                <a:srgbClr val="222222"/>
              </a:solidFill>
              <a:effectLst/>
              <a:latin typeface="Twinkl Cursive Looped" panose="02000000000000000000" pitchFamily="2" charset="0"/>
            </a:endParaRPr>
          </a:p>
        </p:txBody>
      </p:sp>
      <p:pic>
        <p:nvPicPr>
          <p:cNvPr id="1026" name="Picture 2" descr="Image result for rory mcilro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5364210"/>
            <a:ext cx="1314692" cy="13146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olf stance"/>
          <p:cNvPicPr>
            <a:picLocks noChangeAspect="1" noChangeArrowheads="1"/>
          </p:cNvPicPr>
          <p:nvPr/>
        </p:nvPicPr>
        <p:blipFill rotWithShape="1">
          <a:blip r:embed="rId5">
            <a:extLst>
              <a:ext uri="{28A0092B-C50C-407E-A947-70E740481C1C}">
                <a14:useLocalDpi xmlns:a14="http://schemas.microsoft.com/office/drawing/2010/main" val="0"/>
              </a:ext>
            </a:extLst>
          </a:blip>
          <a:srcRect t="16374"/>
          <a:stretch/>
        </p:blipFill>
        <p:spPr bwMode="auto">
          <a:xfrm>
            <a:off x="155575" y="3775169"/>
            <a:ext cx="3468337" cy="181759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95300" y="3441168"/>
            <a:ext cx="5167048" cy="369332"/>
          </a:xfrm>
          <a:prstGeom prst="rect">
            <a:avLst/>
          </a:prstGeom>
          <a:noFill/>
        </p:spPr>
        <p:txBody>
          <a:bodyPr wrap="square" rtlCol="0">
            <a:spAutoFit/>
          </a:bodyPr>
          <a:lstStyle/>
          <a:p>
            <a:r>
              <a:rPr lang="en-GB" u="sng" dirty="0" smtClean="0">
                <a:latin typeface="Twinkl Cursive Looped" panose="02000000000000000000" pitchFamily="2" charset="0"/>
              </a:rPr>
              <a:t>Golf Stances:</a:t>
            </a:r>
            <a:r>
              <a:rPr lang="en-GB" dirty="0" smtClean="0">
                <a:latin typeface="Twinkl Cursive Looped" panose="02000000000000000000" pitchFamily="2" charset="0"/>
              </a:rPr>
              <a:t>		</a:t>
            </a:r>
            <a:r>
              <a:rPr lang="en-GB" u="sng" dirty="0" smtClean="0">
                <a:latin typeface="Twinkl Cursive Looped" panose="02000000000000000000" pitchFamily="2" charset="0"/>
              </a:rPr>
              <a:t>Moving into a Putt:</a:t>
            </a:r>
            <a:endParaRPr lang="en-GB" u="sng" dirty="0">
              <a:latin typeface="Twinkl Cursive Looped" panose="02000000000000000000" pitchFamily="2" charset="0"/>
            </a:endParaRPr>
          </a:p>
        </p:txBody>
      </p:sp>
      <p:pic>
        <p:nvPicPr>
          <p:cNvPr id="1032" name="Picture 8" descr="Image result for different golf shot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31156" y="5195505"/>
            <a:ext cx="1657250" cy="16572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146822" y="5392053"/>
            <a:ext cx="1759178" cy="1477328"/>
          </a:xfrm>
          <a:prstGeom prst="rect">
            <a:avLst/>
          </a:prstGeom>
          <a:noFill/>
        </p:spPr>
        <p:txBody>
          <a:bodyPr wrap="square" rtlCol="0">
            <a:spAutoFit/>
          </a:bodyPr>
          <a:lstStyle/>
          <a:p>
            <a:r>
              <a:rPr lang="en-GB" dirty="0" smtClean="0">
                <a:latin typeface="Twinkl Cursive Looped" panose="02000000000000000000" pitchFamily="2" charset="0"/>
              </a:rPr>
              <a:t>Incorporating the grip, stance and swing (and post-shot routine).</a:t>
            </a:r>
            <a:endParaRPr lang="en-GB" dirty="0">
              <a:latin typeface="Twinkl Cursive Looped" panose="02000000000000000000" pitchFamily="2" charset="0"/>
            </a:endParaRPr>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4738</TotalTime>
  <Words>328</Words>
  <Application>Microsoft Office PowerPoint</Application>
  <PresentationFormat>A4 Paper (210x297 mm)</PresentationFormat>
  <Paragraphs>47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 Cursive Looped</vt:lpstr>
      <vt:lpstr>Office Theme</vt:lpstr>
      <vt:lpstr>Shirley Heath   Year 3, Summer 2: Golf</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Dan Dowson</cp:lastModifiedBy>
  <cp:revision>82</cp:revision>
  <cp:lastPrinted>2017-10-30T10:21:12Z</cp:lastPrinted>
  <dcterms:created xsi:type="dcterms:W3CDTF">2017-10-15T20:56:30Z</dcterms:created>
  <dcterms:modified xsi:type="dcterms:W3CDTF">2022-09-13T13:33:52Z</dcterms:modified>
</cp:coreProperties>
</file>