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103" autoAdjust="0"/>
    <p:restoredTop sz="94627"/>
  </p:normalViewPr>
  <p:slideViewPr>
    <p:cSldViewPr snapToGrid="0" snapToObjects="1">
      <p:cViewPr varScale="1">
        <p:scale>
          <a:sx n="83" d="100"/>
          <a:sy n="83" d="100"/>
        </p:scale>
        <p:origin x="1459" y="86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5/14/2024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1425"/>
            <a:ext cx="48387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7" rIns="91294" bIns="45647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3"/>
          </a:xfrm>
          <a:prstGeom prst="rect">
            <a:avLst/>
          </a:prstGeom>
        </p:spPr>
        <p:txBody>
          <a:bodyPr vert="horz" lIns="91294" tIns="45647" rIns="91294" bIns="45647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5/14/2024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5/14/2024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5/14/2024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5/14/2024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5/14/2024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5/14/2024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5/14/2024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5/14/2024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5/14/2024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5/14/2024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5/14/2024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5/14/2024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kidscape.org.uk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477" y="47193"/>
            <a:ext cx="8502568" cy="273090"/>
          </a:xfrm>
        </p:spPr>
        <p:txBody>
          <a:bodyPr numCol="1">
            <a:noAutofit/>
          </a:bodyPr>
          <a:lstStyle/>
          <a:p>
            <a:pPr algn="l"/>
            <a:r>
              <a:rPr lang="en-US" sz="1600" b="1" dirty="0" smtClean="0"/>
              <a:t>Shirley Heath </a:t>
            </a:r>
            <a:r>
              <a:rPr lang="en-US" sz="1800" b="1" dirty="0" smtClean="0"/>
              <a:t>	|  Celebrating Difference Year Six| Autumn 2    P.S.H.E. </a:t>
            </a:r>
            <a:endParaRPr lang="en-US" sz="1800" b="1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320283"/>
            <a:ext cx="6162675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3354782"/>
              </p:ext>
            </p:extLst>
          </p:nvPr>
        </p:nvGraphicFramePr>
        <p:xfrm>
          <a:off x="6483605" y="395902"/>
          <a:ext cx="3284879" cy="5012803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967736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317143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401917"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Twinkl" panose="02000000000000000000" pitchFamily="2" charset="0"/>
                        </a:rPr>
                        <a:t>Vocabulary</a:t>
                      </a:r>
                      <a:endParaRPr lang="en-US" sz="1800" dirty="0">
                        <a:latin typeface="Twinkl" panose="02000000000000000000" pitchFamily="2" charset="0"/>
                      </a:endParaRP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480924">
                <a:tc>
                  <a:txBody>
                    <a:bodyPr/>
                    <a:lstStyle/>
                    <a:p>
                      <a:r>
                        <a:rPr lang="en-GB" sz="900" dirty="0" smtClean="0">
                          <a:latin typeface="Twinkl" panose="02000000000000000000" pitchFamily="2" charset="0"/>
                        </a:rPr>
                        <a:t>cerebral palsy</a:t>
                      </a:r>
                      <a:endParaRPr lang="en-GB" sz="9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latin typeface="Twinkl" panose="02000000000000000000" pitchFamily="2" charset="0"/>
                        </a:rPr>
                        <a:t>A condition where the person has less control over their muscles- this affects speech and movement. </a:t>
                      </a:r>
                      <a:endParaRPr lang="en-GB" sz="10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48092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 smtClean="0">
                          <a:latin typeface="Twinkl" panose="02000000000000000000" pitchFamily="2" charset="0"/>
                        </a:rPr>
                        <a:t>control</a:t>
                      </a:r>
                    </a:p>
                    <a:p>
                      <a:endParaRPr lang="en-GB" sz="9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 smtClean="0">
                          <a:latin typeface="Twinkl" panose="02000000000000000000" pitchFamily="2" charset="0"/>
                        </a:rPr>
                        <a:t>The ability to make people feel that you can change their behaviour- that you are in charge/better than them. </a:t>
                      </a:r>
                      <a:endParaRPr lang="en-GB" sz="10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838474058"/>
                  </a:ext>
                </a:extLst>
              </a:tr>
              <a:tr h="8015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 smtClean="0">
                          <a:latin typeface="Twinkl" panose="02000000000000000000" pitchFamily="2" charset="0"/>
                        </a:rPr>
                        <a:t>direct and indirect bullying</a:t>
                      </a:r>
                    </a:p>
                    <a:p>
                      <a:endParaRPr lang="en-GB" sz="9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 smtClean="0">
                          <a:latin typeface="Twinkl" panose="02000000000000000000" pitchFamily="2" charset="0"/>
                        </a:rPr>
                        <a:t>Direct bullying is when a person</a:t>
                      </a:r>
                      <a:r>
                        <a:rPr lang="en-GB" sz="1000" baseline="0" dirty="0" smtClean="0">
                          <a:latin typeface="Twinkl" panose="02000000000000000000" pitchFamily="2" charset="0"/>
                        </a:rPr>
                        <a:t> hurts another with words or actions to their face. Indirect bullying is when someone bullies behind their back e.g. rumour spreading, whispering. </a:t>
                      </a:r>
                      <a:endParaRPr lang="en-GB" sz="10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10599692"/>
                  </a:ext>
                </a:extLst>
              </a:tr>
              <a:tr h="480924">
                <a:tc>
                  <a:txBody>
                    <a:bodyPr/>
                    <a:lstStyle/>
                    <a:p>
                      <a:r>
                        <a:rPr lang="en-GB" sz="900" dirty="0" smtClean="0">
                          <a:latin typeface="Twinkl" panose="02000000000000000000" pitchFamily="2" charset="0"/>
                        </a:rPr>
                        <a:t>disability</a:t>
                      </a:r>
                      <a:endParaRPr lang="en-GB" sz="9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latin typeface="Twinkl" panose="02000000000000000000" pitchFamily="2" charset="0"/>
                        </a:rPr>
                        <a:t>A physical or mental condition that limits a person’s movements, senses or activities. </a:t>
                      </a:r>
                      <a:endParaRPr lang="en-GB" sz="10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43699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 smtClean="0">
                          <a:latin typeface="Twinkl" panose="02000000000000000000" pitchFamily="2" charset="0"/>
                        </a:rPr>
                        <a:t>harassment</a:t>
                      </a:r>
                    </a:p>
                    <a:p>
                      <a:endParaRPr lang="en-GB" sz="9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 smtClean="0">
                          <a:latin typeface="Twinkl" panose="02000000000000000000" pitchFamily="2" charset="0"/>
                        </a:rPr>
                        <a:t>To pressure someone</a:t>
                      </a:r>
                      <a:r>
                        <a:rPr lang="en-GB" sz="1000" baseline="0" dirty="0" smtClean="0">
                          <a:latin typeface="Twinkl" panose="02000000000000000000" pitchFamily="2" charset="0"/>
                        </a:rPr>
                        <a:t> or make them feel less powerful than you. </a:t>
                      </a:r>
                      <a:endParaRPr lang="en-GB" sz="10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2449093"/>
                  </a:ext>
                </a:extLst>
              </a:tr>
              <a:tr h="223179">
                <a:tc>
                  <a:txBody>
                    <a:bodyPr/>
                    <a:lstStyle/>
                    <a:p>
                      <a:r>
                        <a:rPr lang="en-GB" sz="900" dirty="0" smtClean="0">
                          <a:latin typeface="Twinkl" panose="02000000000000000000" pitchFamily="2" charset="0"/>
                        </a:rPr>
                        <a:t>imbalance</a:t>
                      </a:r>
                      <a:endParaRPr lang="en-GB" sz="9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latin typeface="Twinkl" panose="02000000000000000000" pitchFamily="2" charset="0"/>
                        </a:rPr>
                        <a:t>Not equal.</a:t>
                      </a:r>
                      <a:endParaRPr lang="en-GB" sz="10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316261">
                <a:tc>
                  <a:txBody>
                    <a:bodyPr/>
                    <a:lstStyle/>
                    <a:p>
                      <a:r>
                        <a:rPr lang="en-GB" sz="900" dirty="0" smtClean="0">
                          <a:latin typeface="Twinkl" panose="02000000000000000000" pitchFamily="2" charset="0"/>
                        </a:rPr>
                        <a:t>perception</a:t>
                      </a:r>
                      <a:endParaRPr lang="en-GB" sz="9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latin typeface="Twinkl" panose="02000000000000000000" pitchFamily="2" charset="0"/>
                        </a:rPr>
                        <a:t>What you think about something. </a:t>
                      </a:r>
                      <a:endParaRPr lang="en-GB" sz="10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53600408"/>
                  </a:ext>
                </a:extLst>
              </a:tr>
              <a:tr h="31626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 smtClean="0">
                          <a:latin typeface="Twinkl" panose="02000000000000000000" pitchFamily="2" charset="0"/>
                        </a:rPr>
                        <a:t>power</a:t>
                      </a:r>
                    </a:p>
                    <a:p>
                      <a:endParaRPr lang="en-GB" sz="9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latin typeface="Twinkl" panose="02000000000000000000" pitchFamily="2" charset="0"/>
                        </a:rPr>
                        <a:t>The ability to have control over someone</a:t>
                      </a:r>
                      <a:endParaRPr lang="en-GB" sz="10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49052551"/>
                  </a:ext>
                </a:extLst>
              </a:tr>
              <a:tr h="32061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u="none" kern="1200" baseline="0" dirty="0" smtClean="0">
                          <a:solidFill>
                            <a:schemeClr val="dk1"/>
                          </a:solidFill>
                          <a:effectLst/>
                          <a:latin typeface="Twinkl" panose="02000000000000000000" pitchFamily="2" charset="0"/>
                          <a:ea typeface="+mn-ea"/>
                          <a:cs typeface="+mn-cs"/>
                        </a:rPr>
                        <a:t>prejudiced</a:t>
                      </a:r>
                      <a:endParaRPr lang="en-GB" sz="900" dirty="0" smtClean="0">
                        <a:latin typeface="Twinkl" panose="02000000000000000000" pitchFamily="2" charset="0"/>
                      </a:endParaRPr>
                    </a:p>
                    <a:p>
                      <a:endParaRPr lang="en-GB" sz="9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u="none" kern="1200" baseline="0" dirty="0" smtClean="0">
                          <a:solidFill>
                            <a:schemeClr val="dk1"/>
                          </a:solidFill>
                          <a:effectLst/>
                          <a:latin typeface="Twinkl" panose="02000000000000000000" pitchFamily="2" charset="0"/>
                          <a:ea typeface="+mn-ea"/>
                          <a:cs typeface="+mn-cs"/>
                        </a:rPr>
                        <a:t>Unlike people and treat people unfairly without knowing about them.  </a:t>
                      </a:r>
                      <a:endParaRPr lang="en-GB" sz="10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31194389"/>
                  </a:ext>
                </a:extLst>
              </a:tr>
              <a:tr h="436998">
                <a:tc>
                  <a:txBody>
                    <a:bodyPr/>
                    <a:lstStyle/>
                    <a:p>
                      <a:r>
                        <a:rPr lang="en-GB" sz="900" dirty="0" smtClean="0">
                          <a:latin typeface="Twinkl" panose="02000000000000000000" pitchFamily="2" charset="0"/>
                        </a:rPr>
                        <a:t>role model</a:t>
                      </a:r>
                      <a:endParaRPr lang="en-GB" sz="9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latin typeface="Twinkl" panose="02000000000000000000" pitchFamily="2" charset="0"/>
                        </a:rPr>
                        <a:t>A person who is looked to by others as a good example of behaviour. </a:t>
                      </a:r>
                      <a:endParaRPr lang="en-GB" sz="10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75794675"/>
                  </a:ext>
                </a:extLst>
              </a:tr>
              <a:tr h="316261">
                <a:tc>
                  <a:txBody>
                    <a:bodyPr/>
                    <a:lstStyle/>
                    <a:p>
                      <a:r>
                        <a:rPr lang="en-GB" sz="900" dirty="0" smtClean="0">
                          <a:latin typeface="Twinkl" panose="02000000000000000000" pitchFamily="2" charset="0"/>
                        </a:rPr>
                        <a:t>visual impairment</a:t>
                      </a:r>
                      <a:endParaRPr lang="en-GB" sz="9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latin typeface="Twinkl" panose="02000000000000000000" pitchFamily="2" charset="0"/>
                        </a:rPr>
                        <a:t>The</a:t>
                      </a:r>
                      <a:r>
                        <a:rPr lang="en-GB" sz="1000" baseline="0" dirty="0" smtClean="0">
                          <a:latin typeface="Twinkl" panose="02000000000000000000" pitchFamily="2" charset="0"/>
                        </a:rPr>
                        <a:t> person can not see as well as normal. </a:t>
                      </a:r>
                      <a:endParaRPr lang="en-GB" sz="10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470796219"/>
                  </a:ext>
                </a:extLst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6500980" y="6021562"/>
            <a:ext cx="3267504" cy="73866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n-GB" sz="1400" dirty="0" smtClean="0"/>
              <a:t>Kidscape</a:t>
            </a:r>
            <a:r>
              <a:rPr lang="en-GB" sz="1400" dirty="0"/>
              <a:t>: </a:t>
            </a:r>
            <a:r>
              <a:rPr lang="en-GB" sz="1400" dirty="0" smtClean="0">
                <a:hlinkClick r:id="rId3"/>
              </a:rPr>
              <a:t>www.kidscape.org.uk</a:t>
            </a:r>
            <a:endParaRPr lang="en-GB" sz="1400" dirty="0" smtClean="0"/>
          </a:p>
          <a:p>
            <a:r>
              <a:rPr lang="en-GB" sz="1400" dirty="0" err="1" smtClean="0"/>
              <a:t>ChildLine</a:t>
            </a:r>
            <a:r>
              <a:rPr lang="en-GB" sz="1400" dirty="0"/>
              <a:t>: </a:t>
            </a:r>
            <a:r>
              <a:rPr lang="en-GB" sz="1400" u="sng" dirty="0">
                <a:solidFill>
                  <a:schemeClr val="accent1"/>
                </a:solidFill>
              </a:rPr>
              <a:t>www.childline.org.uk </a:t>
            </a:r>
            <a:endParaRPr lang="en-GB" sz="1400" u="sng" dirty="0" smtClean="0">
              <a:solidFill>
                <a:schemeClr val="accent1"/>
              </a:solidFill>
            </a:endParaRPr>
          </a:p>
          <a:p>
            <a:r>
              <a:rPr lang="en-GB" sz="1400" dirty="0" err="1" smtClean="0"/>
              <a:t>Thinkuknow</a:t>
            </a:r>
            <a:r>
              <a:rPr lang="en-GB" sz="1400" dirty="0" smtClean="0"/>
              <a:t> </a:t>
            </a:r>
            <a:r>
              <a:rPr lang="en-GB" sz="1400" u="sng" dirty="0">
                <a:solidFill>
                  <a:schemeClr val="accent1"/>
                </a:solidFill>
              </a:rPr>
              <a:t>www.thinkuknow.co.uk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699683" y="5499362"/>
            <a:ext cx="2870098" cy="369332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7154771" y="5499362"/>
            <a:ext cx="184114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 smtClean="0">
                <a:solidFill>
                  <a:schemeClr val="bg1"/>
                </a:solidFill>
              </a:rPr>
              <a:t>Useful Websites- </a:t>
            </a:r>
            <a:endParaRPr lang="en-GB" b="1" dirty="0">
              <a:solidFill>
                <a:schemeClr val="bg1"/>
              </a:solidFill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540410" y="408886"/>
            <a:ext cx="3993072" cy="5985944"/>
          </a:xfrm>
          <a:prstGeom prst="rect">
            <a:avLst/>
          </a:prstGeom>
        </p:spPr>
      </p:pic>
      <p:graphicFrame>
        <p:nvGraphicFramePr>
          <p:cNvPr id="17" name="Table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2335724"/>
              </p:ext>
            </p:extLst>
          </p:nvPr>
        </p:nvGraphicFramePr>
        <p:xfrm>
          <a:off x="101601" y="407398"/>
          <a:ext cx="2484582" cy="2443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84582">
                  <a:extLst>
                    <a:ext uri="{9D8B030D-6E8A-4147-A177-3AD203B41FA5}">
                      <a16:colId xmlns:a16="http://schemas.microsoft.com/office/drawing/2014/main" val="361268713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 smtClean="0">
                          <a:latin typeface="Twinkl" panose="02000000000000000000" pitchFamily="2" charset="0"/>
                        </a:rPr>
                        <a:t>Equality act 2010</a:t>
                      </a:r>
                      <a:endParaRPr lang="en-GB" sz="1800" dirty="0">
                        <a:latin typeface="Twinkl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401771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3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</a:rPr>
                        <a:t>The Equality Act 2010 makes it illegal to discriminate against people in any way on the basis of any of the characteristics below.</a:t>
                      </a:r>
                    </a:p>
                    <a:p>
                      <a:pPr algn="ctr"/>
                      <a:r>
                        <a:rPr lang="en-GB" sz="13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</a:rPr>
                        <a:t/>
                      </a:r>
                      <a:br>
                        <a:rPr lang="en-GB" sz="13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</a:rPr>
                      </a:br>
                      <a:r>
                        <a:rPr lang="en-GB" sz="13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</a:rPr>
                        <a:t>This aims to promote fairness and equality and protect everyone in Britain from being treated differently to others. 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4768729"/>
                  </a:ext>
                </a:extLst>
              </a:tr>
            </a:tbl>
          </a:graphicData>
        </a:graphic>
      </p:graphicFrame>
      <p:graphicFrame>
        <p:nvGraphicFramePr>
          <p:cNvPr id="19" name="Table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6328088"/>
              </p:ext>
            </p:extLst>
          </p:nvPr>
        </p:nvGraphicFramePr>
        <p:xfrm>
          <a:off x="101601" y="3090392"/>
          <a:ext cx="2484582" cy="363220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484582">
                  <a:extLst>
                    <a:ext uri="{9D8B030D-6E8A-4147-A177-3AD203B41FA5}">
                      <a16:colId xmlns:a16="http://schemas.microsoft.com/office/drawing/2014/main" val="258769845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1600" dirty="0" smtClean="0">
                          <a:latin typeface="Twinkl" panose="02000000000000000000" pitchFamily="2" charset="0"/>
                        </a:rPr>
                        <a:t>Protected</a:t>
                      </a:r>
                      <a:r>
                        <a:rPr lang="en-GB" sz="1600" baseline="0" dirty="0" smtClean="0">
                          <a:latin typeface="Twinkl" panose="02000000000000000000" pitchFamily="2" charset="0"/>
                        </a:rPr>
                        <a:t> Characteristics</a:t>
                      </a:r>
                      <a:endParaRPr lang="en-GB" sz="1600" dirty="0">
                        <a:latin typeface="Twinkl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995015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6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</a:rPr>
                        <a:t>There are nine protected characteristics, these are:</a:t>
                      </a:r>
                    </a:p>
                    <a:p>
                      <a:pPr marL="285750" indent="-28575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</a:rPr>
                        <a:t>age</a:t>
                      </a:r>
                    </a:p>
                    <a:p>
                      <a:pPr marL="285750" indent="-28575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</a:rPr>
                        <a:t>disability</a:t>
                      </a:r>
                    </a:p>
                    <a:p>
                      <a:pPr marL="285750" indent="-28575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</a:rPr>
                        <a:t>gender reassignment</a:t>
                      </a:r>
                    </a:p>
                    <a:p>
                      <a:pPr marL="285750" indent="-28575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</a:rPr>
                        <a:t>marriage and civil partnership</a:t>
                      </a:r>
                    </a:p>
                    <a:p>
                      <a:pPr marL="285750" indent="-28575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</a:rPr>
                        <a:t>pregnancy and maternity</a:t>
                      </a:r>
                    </a:p>
                    <a:p>
                      <a:pPr marL="285750" indent="-28575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</a:rPr>
                        <a:t>race</a:t>
                      </a:r>
                    </a:p>
                    <a:p>
                      <a:pPr marL="285750" indent="-28575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</a:rPr>
                        <a:t>religion or belief</a:t>
                      </a:r>
                    </a:p>
                    <a:p>
                      <a:pPr marL="285750" indent="-28575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</a:rPr>
                        <a:t>sex</a:t>
                      </a:r>
                    </a:p>
                    <a:p>
                      <a:pPr marL="285750" indent="-28575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</a:rPr>
                        <a:t>sexual orientation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5485435"/>
                  </a:ext>
                </a:extLst>
              </a:tr>
            </a:tbl>
          </a:graphicData>
        </a:graphic>
      </p:graphicFrame>
      <p:sp>
        <p:nvSpPr>
          <p:cNvPr id="20" name="Rectangle 19"/>
          <p:cNvSpPr/>
          <p:nvPr/>
        </p:nvSpPr>
        <p:spPr>
          <a:xfrm>
            <a:off x="4276436" y="5569527"/>
            <a:ext cx="179194" cy="2032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55630" y="5201395"/>
            <a:ext cx="1871279" cy="1521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5629</TotalTime>
  <Words>267</Words>
  <Application>Microsoft Office PowerPoint</Application>
  <PresentationFormat>A4 Paper (210x297 mm)</PresentationFormat>
  <Paragraphs>43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Twinkl</vt:lpstr>
      <vt:lpstr>Office Theme</vt:lpstr>
      <vt:lpstr>Shirley Heath  |  Celebrating Difference Year Six| Autumn 2    P.S.H.E.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Eleanor Knight</cp:lastModifiedBy>
  <cp:revision>147</cp:revision>
  <cp:lastPrinted>2022-04-26T12:49:47Z</cp:lastPrinted>
  <dcterms:created xsi:type="dcterms:W3CDTF">2017-10-15T20:56:30Z</dcterms:created>
  <dcterms:modified xsi:type="dcterms:W3CDTF">2024-05-14T12:46:53Z</dcterms:modified>
</cp:coreProperties>
</file>