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746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Sculpting|  Year 5  | Term:  Summer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210135"/>
              </p:ext>
            </p:extLst>
          </p:nvPr>
        </p:nvGraphicFramePr>
        <p:xfrm>
          <a:off x="6270196" y="396755"/>
          <a:ext cx="3371108" cy="5909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1672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9799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095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529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Vocabulary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341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symmetry</a:t>
                      </a:r>
                      <a:r>
                        <a:rPr lang="en-GB" sz="1200" b="0" baseline="0" dirty="0" smtClean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 state in which both sides of something are balanced in size, form, or arrangement.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93901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contrast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The arrangement of opposite elements </a:t>
                      </a:r>
                      <a:r>
                        <a:rPr lang="en-GB" sz="1200" b="0" i="0" dirty="0" err="1" smtClean="0">
                          <a:latin typeface="+mn-lt"/>
                          <a:cs typeface="Arial" panose="020B0604020202020204" pitchFamily="34" charset="0"/>
                        </a:rPr>
                        <a:t>ie</a:t>
                      </a:r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GB" sz="1200" b="0" i="0" baseline="0" dirty="0" smtClean="0">
                          <a:latin typeface="+mn-lt"/>
                          <a:cs typeface="Arial" panose="020B0604020202020204" pitchFamily="34" charset="0"/>
                        </a:rPr>
                        <a:t> light, dark, rough, smooth, small, big etc.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50040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rhythm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In art is it best described</a:t>
                      </a:r>
                      <a:r>
                        <a:rPr lang="en-GB" sz="1200" b="0" i="0" baseline="0" dirty="0" smtClean="0">
                          <a:latin typeface="+mn-lt"/>
                          <a:cs typeface="Arial" panose="020B0604020202020204" pitchFamily="34" charset="0"/>
                        </a:rPr>
                        <a:t> using the words pattern and repetition (a visual beat).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6893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texture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The way it feels.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66693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colour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With reference to the hue (colour), intensity (brightness), and value (lightness or darkness).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34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+mn-lt"/>
                        </a:rPr>
                        <a:t>6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modroc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plaster bandage that is used for modelling, casting and crafting.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341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latin typeface="+mn-lt"/>
                        </a:rPr>
                        <a:t>7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armature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framework around which a sculpture is built. This framework provides structure and stability, especially when a plastic material such as wax, newspaper or clay is being used as the medium.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08045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+mn-lt"/>
                        </a:rPr>
                        <a:t>8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latin typeface="+mn-lt"/>
                        </a:rPr>
                        <a:t>mold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 hollow form used to give a particular shape to a soft or molten substance that </a:t>
                      </a:r>
                      <a:r>
                        <a:rPr lang="en-US" sz="1200" smtClean="0"/>
                        <a:t>is </a:t>
                      </a:r>
                      <a:r>
                        <a:rPr lang="en-US" sz="1200" smtClean="0"/>
                        <a:t>poured/molded</a:t>
                      </a:r>
                      <a:r>
                        <a:rPr lang="en-US" sz="1200" baseline="0" smtClean="0"/>
                        <a:t> </a:t>
                      </a:r>
                      <a:r>
                        <a:rPr lang="en-US" sz="1200" dirty="0" smtClean="0"/>
                        <a:t>into it and allowed to harden.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9757157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2713462" y="396755"/>
            <a:ext cx="3436749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The  meaning of colour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5499" y="396755"/>
            <a:ext cx="2473871" cy="369332"/>
          </a:xfrm>
          <a:prstGeom prst="rect">
            <a:avLst/>
          </a:prstGeom>
          <a:solidFill>
            <a:srgbClr val="FF33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Chinese Opera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674" y="2449721"/>
            <a:ext cx="2667517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  <a:spcAft>
                <a:spcPts val="0"/>
              </a:spcAft>
            </a:pPr>
            <a:r>
              <a:rPr lang="en-GB" sz="1200" dirty="0">
                <a:ea typeface="Times New Roman" panose="02020603050405020304" pitchFamily="18" charset="0"/>
                <a:cs typeface="Times New Roman" panose="02020603050405020304" pitchFamily="18" charset="0"/>
              </a:rPr>
              <a:t>Chinese opera is one of the oldest known dramatic art forms worldwide. It has evolved over the dynasties but is now a grand combination of music, literature, and art; accompanied by conventional musical instruments, such as gong, flute, and Erhu</a:t>
            </a:r>
            <a:r>
              <a:rPr lang="en-GB" sz="1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/>
              <a:t> </a:t>
            </a:r>
            <a:r>
              <a:rPr lang="en-US" sz="1200" dirty="0"/>
              <a:t>There are over </a:t>
            </a:r>
            <a:r>
              <a:rPr lang="en-US" sz="1200" dirty="0" smtClean="0"/>
              <a:t>360 different types </a:t>
            </a:r>
            <a:r>
              <a:rPr lang="en-US" sz="1200" dirty="0"/>
              <a:t>of Chinese Opera. The most famous are Peking, Cantonese, </a:t>
            </a:r>
            <a:r>
              <a:rPr lang="en-US" sz="1200" dirty="0" err="1"/>
              <a:t>Kunqu</a:t>
            </a:r>
            <a:r>
              <a:rPr lang="en-US" sz="1200" dirty="0"/>
              <a:t>, </a:t>
            </a:r>
            <a:r>
              <a:rPr lang="en-US" sz="1200" dirty="0" err="1"/>
              <a:t>Xiqu</a:t>
            </a:r>
            <a:r>
              <a:rPr lang="en-US" sz="1200" dirty="0"/>
              <a:t> and Beijing Opera.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98" y="872023"/>
            <a:ext cx="2473871" cy="1471761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639146" y="766087"/>
            <a:ext cx="363104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Elaborately decorated with color and patterns, masks are in an </a:t>
            </a:r>
            <a:r>
              <a:rPr lang="en-US" sz="1200" dirty="0" smtClean="0"/>
              <a:t>important </a:t>
            </a:r>
            <a:r>
              <a:rPr lang="en-US" sz="1200" dirty="0"/>
              <a:t>part of Chinese opera and have been for over a thousand years. </a:t>
            </a:r>
            <a:r>
              <a:rPr lang="en-US" sz="1200" dirty="0" smtClean="0"/>
              <a:t>Colors are used to represent </a:t>
            </a:r>
            <a:r>
              <a:rPr lang="en-US" sz="1200" dirty="0"/>
              <a:t>personality traits and human </a:t>
            </a:r>
            <a:r>
              <a:rPr lang="en-US" sz="1200" dirty="0" smtClean="0"/>
              <a:t>characteristics and they </a:t>
            </a:r>
            <a:r>
              <a:rPr lang="en-US" sz="1200" dirty="0"/>
              <a:t>connect the audience to each character’s traits quickly. The audience often feels such an instant and intimate understanding that you might even say that the colors are the characters</a:t>
            </a:r>
            <a:r>
              <a:rPr lang="en-US" sz="1200" dirty="0" smtClean="0"/>
              <a:t>. The </a:t>
            </a:r>
            <a:r>
              <a:rPr lang="en-US" sz="1200" dirty="0"/>
              <a:t>dominant color gives clues about the identity of the character. Here are the meanings of some</a:t>
            </a:r>
            <a:r>
              <a:rPr lang="en-US" sz="1200" dirty="0" smtClean="0"/>
              <a:t>:</a:t>
            </a:r>
          </a:p>
          <a:p>
            <a:endParaRPr lang="en-US" sz="1200" dirty="0"/>
          </a:p>
          <a:p>
            <a:r>
              <a:rPr lang="en-US" sz="12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WHITE</a:t>
            </a:r>
            <a:r>
              <a:rPr lang="en-US" sz="1200" b="1" dirty="0"/>
              <a:t>: </a:t>
            </a:r>
            <a:r>
              <a:rPr lang="en-US" sz="1200" dirty="0"/>
              <a:t>Sinister, evil, crafty, treacherous, suspicious, hypocritical.</a:t>
            </a:r>
          </a:p>
          <a:p>
            <a:r>
              <a:rPr lang="en-US" sz="1200" b="1" dirty="0">
                <a:solidFill>
                  <a:srgbClr val="00B050"/>
                </a:solidFill>
              </a:rPr>
              <a:t>GREEN</a:t>
            </a:r>
            <a:r>
              <a:rPr lang="en-US" sz="1200" b="1" dirty="0"/>
              <a:t>:</a:t>
            </a:r>
            <a:r>
              <a:rPr lang="en-US" sz="1200" dirty="0"/>
              <a:t> Violent, impulsive, lacks restraint or self control.</a:t>
            </a:r>
          </a:p>
          <a:p>
            <a:r>
              <a:rPr lang="en-US" sz="1200" b="1" dirty="0">
                <a:solidFill>
                  <a:srgbClr val="FF0000"/>
                </a:solidFill>
              </a:rPr>
              <a:t>RED</a:t>
            </a:r>
            <a:r>
              <a:rPr lang="en-US" sz="1200" b="1" dirty="0"/>
              <a:t>: </a:t>
            </a:r>
            <a:r>
              <a:rPr lang="en-US" sz="1200" dirty="0"/>
              <a:t>Prosperous, loyal, brave, heroic, intelligence.</a:t>
            </a:r>
          </a:p>
          <a:p>
            <a:r>
              <a:rPr lang="en-US" sz="1200" b="1" dirty="0"/>
              <a:t>BLACK:</a:t>
            </a:r>
            <a:r>
              <a:rPr lang="en-US" sz="1200" dirty="0"/>
              <a:t> Neutral. Also indicates integrity and can mean fierceness.</a:t>
            </a:r>
          </a:p>
          <a:p>
            <a:r>
              <a:rPr lang="en-US" sz="1200" b="1" dirty="0">
                <a:solidFill>
                  <a:srgbClr val="FFC000"/>
                </a:solidFill>
              </a:rPr>
              <a:t>YELLOW</a:t>
            </a:r>
            <a:r>
              <a:rPr lang="en-US" sz="1200" b="1" dirty="0"/>
              <a:t>:</a:t>
            </a:r>
            <a:r>
              <a:rPr lang="en-US" sz="1200" dirty="0"/>
              <a:t> Ambitious, fierce, intelligence. Can also be cruel, evil, or sly.</a:t>
            </a:r>
          </a:p>
          <a:p>
            <a:r>
              <a:rPr lang="en-US" sz="1200" b="1" dirty="0">
                <a:solidFill>
                  <a:srgbClr val="7030A0"/>
                </a:solidFill>
              </a:rPr>
              <a:t>PURPLE</a:t>
            </a:r>
            <a:r>
              <a:rPr lang="en-US" sz="1200" b="1" dirty="0"/>
              <a:t>:</a:t>
            </a:r>
            <a:r>
              <a:rPr lang="en-US" sz="1200" dirty="0"/>
              <a:t> Represents justice and sophistication.</a:t>
            </a:r>
            <a:r>
              <a:rPr lang="en-US" sz="1200" b="1" dirty="0"/>
              <a:t> </a:t>
            </a:r>
            <a:endParaRPr lang="en-US" sz="1200" b="1" dirty="0" smtClean="0"/>
          </a:p>
          <a:p>
            <a:r>
              <a:rPr lang="en-US" sz="1200" b="1" dirty="0" smtClean="0">
                <a:solidFill>
                  <a:schemeClr val="accent1">
                    <a:lumMod val="75000"/>
                  </a:schemeClr>
                </a:solidFill>
              </a:rPr>
              <a:t>BLUE</a:t>
            </a:r>
            <a:r>
              <a:rPr lang="en-US" sz="1200" b="1" dirty="0"/>
              <a:t>:</a:t>
            </a:r>
            <a:r>
              <a:rPr lang="en-US" sz="1200" dirty="0"/>
              <a:t> Neutrality. Can also mean stubborn, astute, and fierce.</a:t>
            </a:r>
          </a:p>
          <a:p>
            <a:r>
              <a:rPr lang="en-US" sz="1200" b="1" dirty="0">
                <a:solidFill>
                  <a:schemeClr val="bg2">
                    <a:lumMod val="50000"/>
                  </a:schemeClr>
                </a:solidFill>
              </a:rPr>
              <a:t>SLIVER</a:t>
            </a:r>
            <a:r>
              <a:rPr lang="en-US" sz="1200" b="1" dirty="0"/>
              <a:t>:</a:t>
            </a:r>
            <a:r>
              <a:rPr lang="en-US" sz="1200" dirty="0"/>
              <a:t> For a god or demon. May also be a ghost or spirit.</a:t>
            </a:r>
          </a:p>
          <a:p>
            <a:endParaRPr lang="en-US" sz="1200" dirty="0">
              <a:effectLst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" y="4728824"/>
            <a:ext cx="2426828" cy="15774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3462" y="5570621"/>
            <a:ext cx="3436749" cy="120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22193</TotalTime>
  <Words>453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Shirley Heath   Sculpting|  Year 5  | Term:  Summer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139</cp:revision>
  <cp:lastPrinted>2019-12-12T13:49:43Z</cp:lastPrinted>
  <dcterms:created xsi:type="dcterms:W3CDTF">2017-10-15T20:56:30Z</dcterms:created>
  <dcterms:modified xsi:type="dcterms:W3CDTF">2020-04-21T13:32:48Z</dcterms:modified>
</cp:coreProperties>
</file>