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7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38" autoAdjust="0"/>
    <p:restoredTop sz="94627"/>
  </p:normalViewPr>
  <p:slideViewPr>
    <p:cSldViewPr snapToGrid="0" snapToObjects="1">
      <p:cViewPr>
        <p:scale>
          <a:sx n="80" d="100"/>
          <a:sy n="80" d="100"/>
        </p:scale>
        <p:origin x="1546" y="43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8222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91437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Shirley Heath 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	Blackbird|  Year </a:t>
            </a:r>
            <a:r>
              <a:rPr lang="en-US" sz="1800" b="1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| Term:  Summer 1 </a:t>
            </a:r>
            <a:endParaRPr lang="en-US" sz="1800" b="1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9317" y="4692410"/>
          <a:ext cx="4237200" cy="205858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23720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436294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Listen and Appraise:  Blackbird (Pop)</a:t>
                      </a:r>
                      <a:endParaRPr lang="en-US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68277">
                <a:tc>
                  <a:txBody>
                    <a:bodyPr/>
                    <a:lstStyle/>
                    <a:p>
                      <a:pPr algn="just"/>
                      <a:r>
                        <a:rPr lang="en-GB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Themes: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Equality, civil rights.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752408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Instruments/voices you can hear: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Solo male vocals in the verses, another male vocal in the choruses,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acoustic guitar, percussion, birdsong.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01606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Do the words of the song tell a story?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Does the music create a story in your imagination? What story?</a:t>
                      </a:r>
                      <a:endParaRPr lang="en-GB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9317" y="392057"/>
          <a:ext cx="4237200" cy="422858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23720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3168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About</a:t>
                      </a:r>
                      <a:r>
                        <a:rPr lang="en-US" sz="1600" baseline="0" dirty="0" smtClean="0">
                          <a:latin typeface="Century Gothic" panose="020B0502020202020204" pitchFamily="34" charset="0"/>
                        </a:rPr>
                        <a:t> This Unit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74149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Themes: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Beatles, equality and civil rights.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478719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Facts/info: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Beatles helped to reshape Western Pop music in the 1960s and are one of the most successful bands ever. The Beatles had four members: John Lennon, Paul McCartney, George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Harrison and Ringo Starr. 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 the 1950s and 1960s, slavery had been abolished in America, but racism was still rife and life wasn't equal for African Americans. The civil rights movement – led by Martin Luther King Jr. – challenged this. There was a huge struggle for equality. Lots of dreadful things were going on and</a:t>
                      </a:r>
                    </a:p>
                    <a:p>
                      <a:pPr algn="just"/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people were dying. After reading about this, Paul wrote the song Blackbird about a black woman, in support of the Black Power Movement</a:t>
                      </a:r>
                      <a:r>
                        <a:rPr lang="en-US" sz="1200" b="0" i="1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1144024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Listen to 5 other songs by The Beatles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‘Yellow Submarine’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‘Hey Jude’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‘Can’t Buy Me Love’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‘Yesterday’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‘Let It Be’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1222129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8274123"/>
              </p:ext>
            </p:extLst>
          </p:nvPr>
        </p:nvGraphicFramePr>
        <p:xfrm>
          <a:off x="4457761" y="2222054"/>
          <a:ext cx="5399366" cy="4553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71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382320">
                  <a:extLst>
                    <a:ext uri="{9D8B030D-6E8A-4147-A177-3AD203B41FA5}">
                      <a16:colId xmlns:a16="http://schemas.microsoft.com/office/drawing/2014/main" val="4276029918"/>
                    </a:ext>
                  </a:extLst>
                </a:gridCol>
                <a:gridCol w="3670336">
                  <a:extLst>
                    <a:ext uri="{9D8B030D-6E8A-4147-A177-3AD203B41FA5}">
                      <a16:colId xmlns:a16="http://schemas.microsoft.com/office/drawing/2014/main" val="12522760"/>
                    </a:ext>
                  </a:extLst>
                </a:gridCol>
              </a:tblGrid>
              <a:tr h="306859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Vocabulary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93996"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cap="all" baseline="0" dirty="0" smtClean="0">
                          <a:latin typeface="Century Gothic" panose="020B0502020202020204" pitchFamily="34" charset="0"/>
                        </a:rPr>
                        <a:t>ACOUSTIC GUITAR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acoustic guitar is similar to the classical guitar, but generally has steel strings and a thinner neck.</a:t>
                      </a:r>
                      <a:endParaRPr lang="en-GB" sz="1000" b="0" dirty="0" smtClean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20194021"/>
                  </a:ext>
                </a:extLst>
              </a:tr>
              <a:tr h="293996"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2.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cap="all" baseline="0" dirty="0" smtClean="0">
                          <a:latin typeface="Century Gothic" panose="020B0502020202020204" pitchFamily="34" charset="0"/>
                        </a:rPr>
                        <a:t>PERCUSSION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Musical instruments that generally. are used to establish rhythm.</a:t>
                      </a:r>
                      <a:endParaRPr lang="en-GB" sz="1000" b="0" dirty="0" smtClean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23357526"/>
                  </a:ext>
                </a:extLst>
              </a:tr>
              <a:tr h="293996"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3.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cap="all" baseline="0" dirty="0" smtClean="0">
                          <a:latin typeface="Century Gothic" panose="020B0502020202020204" pitchFamily="34" charset="0"/>
                        </a:rPr>
                        <a:t>BIRDSONG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sound of a bird or birds calling in a way which sounds musical. </a:t>
                      </a:r>
                      <a:endParaRPr lang="en-GB" sz="1000" b="0" dirty="0" smtClean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93862884"/>
                  </a:ext>
                </a:extLst>
              </a:tr>
              <a:tr h="165847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4.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cap="all" baseline="0" dirty="0" smtClean="0">
                          <a:latin typeface="Century Gothic" panose="020B0502020202020204" pitchFamily="34" charset="0"/>
                        </a:rPr>
                        <a:t>PENTATONIC SCALE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kern="1200" dirty="0" smtClean="0">
                          <a:effectLst/>
                          <a:latin typeface="Century Gothic" panose="020B0502020202020204" pitchFamily="34" charset="0"/>
                        </a:rPr>
                        <a:t>A musical scale having five notes.</a:t>
                      </a:r>
                      <a:endParaRPr lang="en-GB" sz="1000" b="0" dirty="0" smtClean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25820639"/>
                  </a:ext>
                </a:extLst>
              </a:tr>
              <a:tr h="293996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5.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cap="all" baseline="0" dirty="0" smtClean="0">
                          <a:latin typeface="Century Gothic" panose="020B0502020202020204" pitchFamily="34" charset="0"/>
                        </a:rPr>
                        <a:t>UNISON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00" kern="1200" dirty="0" smtClean="0">
                          <a:effectLst/>
                          <a:latin typeface="Century Gothic" panose="020B0502020202020204" pitchFamily="34" charset="0"/>
                        </a:rPr>
                        <a:t>Two or more voices or instruments playing the same note simultaneously.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72713179"/>
                  </a:ext>
                </a:extLst>
              </a:tr>
              <a:tr h="165847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6.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u="none" strike="noStrike" kern="1200" cap="all" baseline="0" dirty="0" smtClean="0">
                          <a:latin typeface="Century Gothic" panose="020B0502020202020204" pitchFamily="34" charset="0"/>
                        </a:rPr>
                        <a:t>Pulse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The regular heartbeat of the music;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 it’s steady beat.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065319"/>
                  </a:ext>
                </a:extLst>
              </a:tr>
              <a:tr h="293996"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7.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u="none" strike="noStrike" kern="1200" cap="all" baseline="0" dirty="0" smtClean="0">
                          <a:latin typeface="Century Gothic" panose="020B0502020202020204" pitchFamily="34" charset="0"/>
                        </a:rPr>
                        <a:t>Rhythm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Long and short sounds or patterns that happen over the pulse.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33620085"/>
                  </a:ext>
                </a:extLst>
              </a:tr>
              <a:tr h="165847"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8.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u="none" strike="noStrike" kern="1200" cap="all" baseline="0" dirty="0" smtClean="0">
                          <a:latin typeface="Century Gothic" panose="020B0502020202020204" pitchFamily="34" charset="0"/>
                        </a:rPr>
                        <a:t>Pitch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High and low sounds.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165847"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9.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cap="all" baseline="0" dirty="0" smtClean="0">
                          <a:latin typeface="Century Gothic" panose="020B0502020202020204" pitchFamily="34" charset="0"/>
                        </a:rPr>
                        <a:t>Tempo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The speed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 of the music; fast or slow or in-between.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94981"/>
                  </a:ext>
                </a:extLst>
              </a:tr>
              <a:tr h="165847"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10.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cap="all" baseline="0" dirty="0" smtClean="0">
                          <a:latin typeface="Century Gothic" panose="020B0502020202020204" pitchFamily="34" charset="0"/>
                        </a:rPr>
                        <a:t>Dynamics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How loud or quiet the music is.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91981679"/>
                  </a:ext>
                </a:extLst>
              </a:tr>
              <a:tr h="293996"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11.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TEXTURE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Layers of sound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.  Layers of sound working together to make music interesting to listen to.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64283542"/>
                  </a:ext>
                </a:extLst>
              </a:tr>
              <a:tr h="165847"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12.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u="none" strike="noStrike" kern="1200" cap="all" baseline="0" dirty="0" smtClean="0">
                          <a:latin typeface="Century Gothic" panose="020B0502020202020204" pitchFamily="34" charset="0"/>
                        </a:rPr>
                        <a:t>Structure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The arrangement of a song.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87043576"/>
                  </a:ext>
                </a:extLst>
              </a:tr>
              <a:tr h="165847">
                <a:tc>
                  <a:txBody>
                    <a:bodyPr/>
                    <a:lstStyle/>
                    <a:p>
                      <a:pPr algn="just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13.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Compose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Writing your own music.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09771620"/>
                  </a:ext>
                </a:extLst>
              </a:tr>
              <a:tr h="165847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14.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u="none" strike="noStrike" kern="1200" cap="all" baseline="0" dirty="0" smtClean="0">
                          <a:latin typeface="Century Gothic" panose="020B0502020202020204" pitchFamily="34" charset="0"/>
                        </a:rPr>
                        <a:t>Improvise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Playing notes that are not written for you.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31880361"/>
                  </a:ext>
                </a:extLst>
              </a:tr>
              <a:tr h="293996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15.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cap="all" baseline="0" dirty="0" smtClean="0">
                          <a:latin typeface="Century Gothic" panose="020B0502020202020204" pitchFamily="34" charset="0"/>
                        </a:rPr>
                        <a:t>HOOK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catchy combination of melody, lyrics and rhythm that stays in the listener's head 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53062725"/>
                  </a:ext>
                </a:extLst>
              </a:tr>
              <a:tr h="293996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16.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cap="all" baseline="0" dirty="0" smtClean="0">
                          <a:latin typeface="Century Gothic" panose="020B0502020202020204" pitchFamily="34" charset="0"/>
                        </a:rPr>
                        <a:t>RIFF</a:t>
                      </a:r>
                      <a:endParaRPr lang="en-GB" sz="10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00" b="0" kern="1200" dirty="0" smtClean="0">
                          <a:effectLst/>
                          <a:latin typeface="Century Gothic" panose="020B0502020202020204" pitchFamily="34" charset="0"/>
                        </a:rPr>
                        <a:t>An ostinato; a repeated chord progression, pattern, or melody, often played by rhythmic instruments.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4593279"/>
                  </a:ext>
                </a:extLst>
              </a:tr>
              <a:tr h="165847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17.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MELODY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The tune.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49908451"/>
                  </a:ext>
                </a:extLst>
              </a:tr>
              <a:tr h="293996"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18.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00" b="0" dirty="0" smtClean="0">
                          <a:latin typeface="Century Gothic" panose="020B0502020202020204" pitchFamily="34" charset="0"/>
                        </a:rPr>
                        <a:t>SOLO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piece or a section of a piece that is played or sung by a single performer.</a:t>
                      </a:r>
                      <a:endParaRPr lang="en-GB" sz="10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89530121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4457761" y="364527"/>
          <a:ext cx="5328263" cy="56197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3282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4078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Musical</a:t>
                      </a:r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Activities  </a:t>
                      </a:r>
                    </a:p>
                    <a:p>
                      <a:pPr algn="ctr"/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(Using glocks / recorders)</a:t>
                      </a:r>
                      <a:endParaRPr lang="en-GB" altLang="en-GB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1874" y="998278"/>
            <a:ext cx="1269090" cy="1152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0207" y="993587"/>
            <a:ext cx="1269475" cy="1152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68925" y="989271"/>
            <a:ext cx="1172881" cy="1152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51049" y="989271"/>
            <a:ext cx="1194535" cy="1152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71860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4965</TotalTime>
  <Words>521</Words>
  <Application>Microsoft Office PowerPoint</Application>
  <PresentationFormat>A4 Paper (210x297 mm)</PresentationFormat>
  <Paragraphs>73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Tahoma</vt:lpstr>
      <vt:lpstr>Office Theme</vt:lpstr>
      <vt:lpstr>Shirley Heath   Blackbird|  Year 4  | Term:  Summer 1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H Wood</cp:lastModifiedBy>
  <cp:revision>104</cp:revision>
  <cp:lastPrinted>2017-10-30T10:21:12Z</cp:lastPrinted>
  <dcterms:created xsi:type="dcterms:W3CDTF">2017-10-15T20:56:30Z</dcterms:created>
  <dcterms:modified xsi:type="dcterms:W3CDTF">2022-10-13T10:30:20Z</dcterms:modified>
</cp:coreProperties>
</file>