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35" y="7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716" y="47193"/>
            <a:ext cx="8502568" cy="273090"/>
          </a:xfrm>
        </p:spPr>
        <p:txBody>
          <a:bodyPr numCol="1">
            <a:noAutofit/>
          </a:bodyPr>
          <a:lstStyle/>
          <a:p>
            <a:r>
              <a:rPr lang="en-US" sz="1600" b="1" dirty="0" smtClean="0">
                <a:latin typeface="Twinkl Cursive Looped" panose="02000000000000000000" pitchFamily="2" charset="0"/>
              </a:rPr>
              <a:t>Shirley Heath                 </a:t>
            </a:r>
            <a:r>
              <a:rPr lang="en-US" sz="1600" b="1" smtClean="0">
                <a:latin typeface="Twinkl Cursive Looped" panose="02000000000000000000" pitchFamily="2" charset="0"/>
              </a:rPr>
              <a:t>	</a:t>
            </a:r>
            <a:r>
              <a:rPr lang="en-US" sz="1600" b="1" smtClean="0">
                <a:latin typeface="Twinkl Cursive Looped" panose="02000000000000000000" pitchFamily="2" charset="0"/>
              </a:rPr>
              <a:t>Brilliant </a:t>
            </a:r>
            <a:r>
              <a:rPr lang="en-US" sz="1600" b="1" dirty="0" smtClean="0">
                <a:latin typeface="Twinkl Cursive Looped" panose="02000000000000000000" pitchFamily="2" charset="0"/>
              </a:rPr>
              <a:t>Brazil</a:t>
            </a:r>
            <a:r>
              <a:rPr lang="en-US" sz="1600" b="1" dirty="0" smtClean="0">
                <a:latin typeface="Twinkl Cursive Looped" panose="02000000000000000000" pitchFamily="2" charset="0"/>
              </a:rPr>
              <a:t>		                     Year </a:t>
            </a:r>
            <a:r>
              <a:rPr lang="en-US" sz="1600" b="1" dirty="0">
                <a:latin typeface="Twinkl Cursive Looped" panose="02000000000000000000" pitchFamily="2" charset="0"/>
              </a:rPr>
              <a:t>6</a:t>
            </a:r>
            <a:r>
              <a:rPr lang="en-US" sz="1600" b="1" dirty="0" smtClean="0">
                <a:latin typeface="Twinkl Cursive Looped" panose="02000000000000000000" pitchFamily="2" charset="0"/>
              </a:rPr>
              <a:t> | Spring </a:t>
            </a:r>
            <a:endParaRPr lang="en-US" sz="1600" b="1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753096"/>
              </p:ext>
            </p:extLst>
          </p:nvPr>
        </p:nvGraphicFramePr>
        <p:xfrm>
          <a:off x="41028" y="353802"/>
          <a:ext cx="2898124" cy="4983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1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6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54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BRAZIL</a:t>
                      </a:r>
                      <a:r>
                        <a:rPr lang="en-US" sz="1100" dirty="0" smtClean="0"/>
                        <a:t>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82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Location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68695309"/>
                  </a:ext>
                </a:extLst>
              </a:tr>
              <a:tr h="38859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Main cities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Brasilia (capital), Rio de Janeiro, Sao Paolo, Manaus.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66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Tourism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Many people visit Brazil to see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landmarks such as 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Sugarloaf Mountain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and Christ the Redeemer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59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Language spoken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Portuguese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59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Settlements</a:t>
                      </a:r>
                    </a:p>
                    <a:p>
                      <a:pPr algn="ctr"/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Some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poor people live in communities called favelas.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096531519"/>
                  </a:ext>
                </a:extLst>
              </a:tr>
              <a:tr h="5476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Biomes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Brazil has 6 biomes. The rainforest biome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covers almost half of Brazil.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1699025"/>
                  </a:ext>
                </a:extLst>
              </a:tr>
              <a:tr h="7066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Climate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Brazil has 3 different climate zones – temperate, tropical and desert/arid</a:t>
                      </a:r>
                    </a:p>
                    <a:p>
                      <a:pPr algn="ctr"/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726749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023870"/>
              </p:ext>
            </p:extLst>
          </p:nvPr>
        </p:nvGraphicFramePr>
        <p:xfrm>
          <a:off x="3027152" y="379674"/>
          <a:ext cx="3213487" cy="245137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03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3095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44708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>
                          <a:latin typeface="Twinkl Cursive Looped" panose="02000000000000000000" pitchFamily="2" charset="0"/>
                        </a:rPr>
                        <a:t>DEFORESTATION</a:t>
                      </a:r>
                      <a:endParaRPr lang="en-GB" alt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04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How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much?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Between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15-17%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of the amazon rainforest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has been deforested, this number is rising.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02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Causes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Cattle ranching, mining, farming, and road construction.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86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Impact</a:t>
                      </a:r>
                    </a:p>
                    <a:p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Tribes and animals homes are being destroyed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Fewer species of animals and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plants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More carbon dioxide in the air contributing to global warming.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73955">
                <a:tc grid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78874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00327"/>
              </p:ext>
            </p:extLst>
          </p:nvPr>
        </p:nvGraphicFramePr>
        <p:xfrm>
          <a:off x="6318898" y="353802"/>
          <a:ext cx="3560900" cy="334059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8596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7493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3389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Twinkl Cursive Looped" panose="02000000000000000000" pitchFamily="2" charset="0"/>
                        </a:rPr>
                        <a:t>VOCABULARY</a:t>
                      </a:r>
                      <a:endParaRPr lang="en-US" sz="12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5616">
                <a:tc>
                  <a:txBody>
                    <a:bodyPr/>
                    <a:lstStyle/>
                    <a:p>
                      <a:pPr algn="ctr"/>
                      <a:r>
                        <a:rPr lang="en-GB" sz="1100" b="0" baseline="0" dirty="0" smtClean="0">
                          <a:latin typeface="Twinkl Cursive Looped" panose="02000000000000000000" pitchFamily="2" charset="0"/>
                        </a:rPr>
                        <a:t>Biome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A community of plants and animals that have</a:t>
                      </a:r>
                      <a:r>
                        <a:rPr lang="en-GB" sz="1100" b="0" baseline="0" dirty="0" smtClean="0">
                          <a:latin typeface="Twinkl Cursive Looped" panose="02000000000000000000" pitchFamily="2" charset="0"/>
                        </a:rPr>
                        <a:t> common characteristics. 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2772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Rainforest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forest with high and regular rainfall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(from 98-177 inches per year).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23284">
                <a:tc>
                  <a:txBody>
                    <a:bodyPr/>
                    <a:lstStyle/>
                    <a:p>
                      <a:pPr algn="ctr"/>
                      <a:r>
                        <a:rPr lang="en-GB" sz="1100" b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Vegetation</a:t>
                      </a:r>
                      <a:r>
                        <a:rPr lang="en-GB" sz="1100" b="0" baseline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belt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The type of plants found in a certain area.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326534"/>
                  </a:ext>
                </a:extLst>
              </a:tr>
              <a:tr h="262313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Deforestation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clearing, or cutting down, of forests.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159026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Food trade distribution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buying and selling of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food.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23353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Favela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A slum or shanty town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27418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Indigenous 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inhabiting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or existing in a land from the earliest times</a:t>
                      </a:r>
                      <a:endParaRPr lang="en-GB" sz="8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184938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Fair trade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When fair prices are paid to the producers of foods and goods.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184938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Global Warming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The increase of heat into</a:t>
                      </a:r>
                      <a:r>
                        <a:rPr lang="en-GB" sz="1100" b="0" baseline="0" dirty="0" smtClean="0">
                          <a:latin typeface="Twinkl Cursive Looped" panose="02000000000000000000" pitchFamily="2" charset="0"/>
                        </a:rPr>
                        <a:t> the earth’s atmosphere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555586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393802"/>
              </p:ext>
            </p:extLst>
          </p:nvPr>
        </p:nvGraphicFramePr>
        <p:xfrm>
          <a:off x="6282170" y="3713540"/>
          <a:ext cx="3560900" cy="30613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80450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1780450">
                  <a:extLst>
                    <a:ext uri="{9D8B030D-6E8A-4147-A177-3AD203B41FA5}">
                      <a16:colId xmlns:a16="http://schemas.microsoft.com/office/drawing/2014/main" val="150076981"/>
                    </a:ext>
                  </a:extLst>
                </a:gridCol>
              </a:tblGrid>
              <a:tr h="24058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>
                          <a:latin typeface="Twinkl Cursive Looped" panose="02000000000000000000" pitchFamily="2" charset="0"/>
                        </a:rPr>
                        <a:t>RIVER AMAZON</a:t>
                      </a:r>
                      <a:endParaRPr lang="en-GB" alt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147657"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Twinkl Cursive Looped" panose="02000000000000000000" pitchFamily="2" charset="0"/>
                        </a:rPr>
                        <a:t>What</a:t>
                      </a:r>
                      <a:r>
                        <a:rPr lang="en-GB" sz="1150" baseline="0" dirty="0" smtClean="0">
                          <a:latin typeface="Twinkl Cursive Looped" panose="02000000000000000000" pitchFamily="2" charset="0"/>
                        </a:rPr>
                        <a:t> is it? </a:t>
                      </a: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150" baseline="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 smtClean="0">
                          <a:latin typeface="Twinkl Cursive Looped" panose="02000000000000000000" pitchFamily="2" charset="0"/>
                        </a:rPr>
                        <a:t>The</a:t>
                      </a:r>
                      <a:r>
                        <a:rPr lang="en-GB" sz="1150" baseline="0" dirty="0" smtClean="0">
                          <a:latin typeface="Twinkl Cursive Looped" panose="02000000000000000000" pitchFamily="2" charset="0"/>
                        </a:rPr>
                        <a:t> second longest river in the world and carries the highest amount of water.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8197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Importance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aseline="0" dirty="0" smtClean="0">
                          <a:latin typeface="Twinkl Cursive Looped" panose="02000000000000000000" pitchFamily="2" charset="0"/>
                        </a:rPr>
                        <a:t>It supports a variety of ecosystems (from natural savannah to swamp) and without them many would become extinct.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43194488"/>
                  </a:ext>
                </a:extLst>
              </a:tr>
              <a:tr h="65580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Uses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aseline="0" dirty="0" smtClean="0">
                          <a:latin typeface="Twinkl Cursive Looped" panose="02000000000000000000" pitchFamily="2" charset="0"/>
                        </a:rPr>
                        <a:t>The Awa tribe use the River Amazon to transport themselves on rafts and canoes.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63420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622513"/>
              </p:ext>
            </p:extLst>
          </p:nvPr>
        </p:nvGraphicFramePr>
        <p:xfrm>
          <a:off x="62223" y="5459496"/>
          <a:ext cx="2886669" cy="12877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42836">
                  <a:extLst>
                    <a:ext uri="{9D8B030D-6E8A-4147-A177-3AD203B41FA5}">
                      <a16:colId xmlns:a16="http://schemas.microsoft.com/office/drawing/2014/main" val="3589308007"/>
                    </a:ext>
                  </a:extLst>
                </a:gridCol>
                <a:gridCol w="1843833">
                  <a:extLst>
                    <a:ext uri="{9D8B030D-6E8A-4147-A177-3AD203B41FA5}">
                      <a16:colId xmlns:a16="http://schemas.microsoft.com/office/drawing/2014/main" val="155146957"/>
                    </a:ext>
                  </a:extLst>
                </a:gridCol>
              </a:tblGrid>
              <a:tr h="2997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FOOD TRADE</a:t>
                      </a:r>
                      <a:r>
                        <a:rPr lang="en-GB" sz="1400" b="1" baseline="0" dirty="0" smtClean="0">
                          <a:latin typeface="Twinkl Cursive Looped" panose="02000000000000000000" pitchFamily="2" charset="0"/>
                        </a:rPr>
                        <a:t> DISTRIBUTION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0371323"/>
                  </a:ext>
                </a:extLst>
              </a:tr>
              <a:tr h="56201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Exports (food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it sells)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biggest food exports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are: s</a:t>
                      </a:r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ugar, bananas, coffee, tobacco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, beef and corn.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433865"/>
                  </a:ext>
                </a:extLst>
              </a:tr>
              <a:tr h="404649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Imports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(food it buys)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biggest food import is wheat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3699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27531"/>
              </p:ext>
            </p:extLst>
          </p:nvPr>
        </p:nvGraphicFramePr>
        <p:xfrm>
          <a:off x="3017411" y="2614866"/>
          <a:ext cx="3213487" cy="413240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941345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2272142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291320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>
                          <a:latin typeface="Twinkl Cursive Looped" panose="02000000000000000000" pitchFamily="2" charset="0"/>
                        </a:rPr>
                        <a:t>AMAZON</a:t>
                      </a:r>
                      <a:r>
                        <a:rPr lang="en-GB" altLang="en-GB" sz="1200" baseline="0" dirty="0" smtClean="0">
                          <a:latin typeface="Twinkl Cursive Looped" panose="02000000000000000000" pitchFamily="2" charset="0"/>
                        </a:rPr>
                        <a:t> RAINFOREST</a:t>
                      </a:r>
                      <a:endParaRPr lang="en-GB" alt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812649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Rainforest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It is the largest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rainforest on earth. </a:t>
                      </a: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6253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Size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It covers 40%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of South America and it spreads across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8 countries.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1655987"/>
                  </a:ext>
                </a:extLst>
              </a:tr>
              <a:tr h="379793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Layers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Forest floor, understorey layer, canopy layer and emergent layer.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5264122"/>
                  </a:ext>
                </a:extLst>
              </a:tr>
              <a:tr h="906324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rainforest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biome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It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is the wettest biome in the world. Rain can range from 50 to 260 inches per year. It is very humid and temperatures don’t drop below 21 degrees.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5679886"/>
                  </a:ext>
                </a:extLst>
              </a:tr>
              <a:tr h="37979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Vegetation Belt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Amazon rainforest vegetation belt is tropical grassland.</a:t>
                      </a:r>
                      <a:endParaRPr lang="en-GB" sz="7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3346223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806" y="4167272"/>
            <a:ext cx="1248575" cy="9364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419" y="663385"/>
            <a:ext cx="1051732" cy="131349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71716" y="739271"/>
            <a:ext cx="6980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Twinkl Cursive Looped" panose="02000000000000000000" pitchFamily="2" charset="0"/>
              </a:rPr>
              <a:t>Brazil is the largest country in South America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t="6238"/>
          <a:stretch/>
        </p:blipFill>
        <p:spPr>
          <a:xfrm>
            <a:off x="4225302" y="3194789"/>
            <a:ext cx="1714016" cy="137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5778</TotalTime>
  <Words>441</Words>
  <Application>Microsoft Office PowerPoint</Application>
  <PresentationFormat>A4 Paper (210x297 mm)</PresentationFormat>
  <Paragraphs>86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               Brilliant Brazil                       Year 6 | Spring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Susy Lynn</cp:lastModifiedBy>
  <cp:revision>121</cp:revision>
  <cp:lastPrinted>2017-10-30T10:21:12Z</cp:lastPrinted>
  <dcterms:created xsi:type="dcterms:W3CDTF">2017-10-15T20:56:30Z</dcterms:created>
  <dcterms:modified xsi:type="dcterms:W3CDTF">2024-01-08T12:45:36Z</dcterms:modified>
</cp:coreProperties>
</file>