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tie  Denny" initials="CD" lastIdx="1" clrIdx="0">
    <p:extLst>
      <p:ext uri="{19B8F6BF-5375-455C-9EA6-DF929625EA0E}">
        <p15:presenceInfo xmlns:p15="http://schemas.microsoft.com/office/powerpoint/2012/main" userId="Christie  Denn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FA3CC69-CF9A-401D-B01E-8C67F24F6F5C}"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2178915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A3CC69-CF9A-401D-B01E-8C67F24F6F5C}"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272625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FA3CC69-CF9A-401D-B01E-8C67F24F6F5C}"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1807596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FA3CC69-CF9A-401D-B01E-8C67F24F6F5C}" type="datetimeFigureOut">
              <a:rPr lang="en-GB" smtClean="0"/>
              <a:t>03/10/2022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643753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FA3CC69-CF9A-401D-B01E-8C67F24F6F5C}" type="datetimeFigureOut">
              <a:rPr lang="en-GB" smtClean="0"/>
              <a:t>03/10/2022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788871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FA3CC69-CF9A-401D-B01E-8C67F24F6F5C}" type="datetimeFigureOut">
              <a:rPr lang="en-GB" smtClean="0"/>
              <a:t>03/10/2022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2998570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A3CC69-CF9A-401D-B01E-8C67F24F6F5C}" type="datetimeFigureOut">
              <a:rPr lang="en-GB" smtClean="0"/>
              <a:t>03/10/2022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2733201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FA3CC69-CF9A-401D-B01E-8C67F24F6F5C}" type="datetimeFigureOut">
              <a:rPr lang="en-GB" smtClean="0"/>
              <a:t>03/10/2022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202502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FA3CC69-CF9A-401D-B01E-8C67F24F6F5C}" type="datetimeFigureOut">
              <a:rPr lang="en-GB" smtClean="0"/>
              <a:t>03/10/2022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51460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A3CC69-CF9A-401D-B01E-8C67F24F6F5C}"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828623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A3CC69-CF9A-401D-B01E-8C67F24F6F5C}" type="datetimeFigureOut">
              <a:rPr lang="en-GB" smtClean="0"/>
              <a:t>03/10/2022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3702D1-8BD9-495F-9A76-F8304524AD48}" type="slidenum">
              <a:rPr lang="en-GB" smtClean="0"/>
              <a:t>‹#›</a:t>
            </a:fld>
            <a:endParaRPr lang="en-GB"/>
          </a:p>
        </p:txBody>
      </p:sp>
    </p:spTree>
    <p:extLst>
      <p:ext uri="{BB962C8B-B14F-4D97-AF65-F5344CB8AC3E}">
        <p14:creationId xmlns:p14="http://schemas.microsoft.com/office/powerpoint/2010/main" val="1738830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A3CC69-CF9A-401D-B01E-8C67F24F6F5C}" type="datetimeFigureOut">
              <a:rPr lang="en-GB" smtClean="0"/>
              <a:t>03/10/2022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3702D1-8BD9-495F-9A76-F8304524AD48}" type="slidenum">
              <a:rPr lang="en-GB" smtClean="0"/>
              <a:t>‹#›</a:t>
            </a:fld>
            <a:endParaRPr lang="en-GB"/>
          </a:p>
        </p:txBody>
      </p:sp>
    </p:spTree>
    <p:extLst>
      <p:ext uri="{BB962C8B-B14F-4D97-AF65-F5344CB8AC3E}">
        <p14:creationId xmlns:p14="http://schemas.microsoft.com/office/powerpoint/2010/main" val="694664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64082" cy="888274"/>
          </a:xfrm>
          <a:prstGeom prst="rect">
            <a:avLst/>
          </a:prstGeom>
        </p:spPr>
      </p:pic>
      <p:pic>
        <p:nvPicPr>
          <p:cNvPr id="6" name="Picture 5"/>
          <p:cNvPicPr>
            <a:picLocks noChangeAspect="1"/>
          </p:cNvPicPr>
          <p:nvPr/>
        </p:nvPicPr>
        <p:blipFill>
          <a:blip r:embed="rId3"/>
          <a:stretch>
            <a:fillRect/>
          </a:stretch>
        </p:blipFill>
        <p:spPr>
          <a:xfrm>
            <a:off x="11240110" y="33337"/>
            <a:ext cx="951889" cy="854937"/>
          </a:xfrm>
          <a:prstGeom prst="rect">
            <a:avLst/>
          </a:prstGeom>
        </p:spPr>
      </p:pic>
      <p:sp>
        <p:nvSpPr>
          <p:cNvPr id="8" name="Rectangle 7"/>
          <p:cNvSpPr/>
          <p:nvPr/>
        </p:nvSpPr>
        <p:spPr>
          <a:xfrm>
            <a:off x="1111808" y="159452"/>
            <a:ext cx="10193111" cy="584775"/>
          </a:xfrm>
          <a:prstGeom prst="rect">
            <a:avLst/>
          </a:prstGeom>
          <a:noFill/>
        </p:spPr>
        <p:txBody>
          <a:bodyPr wrap="none" lIns="91440" tIns="45720" rIns="91440" bIns="45720">
            <a:spAutoFit/>
          </a:bodyPr>
          <a:lstStyle/>
          <a:p>
            <a:pPr algn="ctr"/>
            <a:r>
              <a:rPr lang="en-US" sz="3200" b="0" cap="none" spc="0" dirty="0" smtClean="0">
                <a:ln w="0"/>
                <a:solidFill>
                  <a:schemeClr val="accent1"/>
                </a:solidFill>
                <a:effectLst>
                  <a:outerShdw blurRad="38100" dist="25400" dir="5400000" algn="ctr" rotWithShape="0">
                    <a:srgbClr val="6E747A">
                      <a:alpha val="43000"/>
                    </a:srgbClr>
                  </a:outerShdw>
                </a:effectLst>
              </a:rPr>
              <a:t>History of Computers and Binary Code Knowledge </a:t>
            </a:r>
            <a:r>
              <a:rPr lang="en-US" sz="3200" b="0" cap="none" spc="0" dirty="0" err="1" smtClean="0">
                <a:ln w="0"/>
                <a:solidFill>
                  <a:schemeClr val="accent1"/>
                </a:solidFill>
                <a:effectLst>
                  <a:outerShdw blurRad="38100" dist="25400" dir="5400000" algn="ctr" rotWithShape="0">
                    <a:srgbClr val="6E747A">
                      <a:alpha val="43000"/>
                    </a:srgbClr>
                  </a:outerShdw>
                </a:effectLst>
              </a:rPr>
              <a:t>Organiser</a:t>
            </a:r>
            <a:endParaRPr lang="en-US" sz="3200" b="0" cap="none" spc="0" dirty="0">
              <a:ln w="0"/>
              <a:solidFill>
                <a:schemeClr val="accent1"/>
              </a:solidFill>
              <a:effectLst>
                <a:outerShdw blurRad="38100" dist="25400" dir="5400000" algn="ctr" rotWithShape="0">
                  <a:srgbClr val="6E747A">
                    <a:alpha val="43000"/>
                  </a:srgbClr>
                </a:outerShdw>
              </a:effectLst>
            </a:endParaRPr>
          </a:p>
        </p:txBody>
      </p:sp>
      <p:sp>
        <p:nvSpPr>
          <p:cNvPr id="9" name="Rectangle 8"/>
          <p:cNvSpPr/>
          <p:nvPr/>
        </p:nvSpPr>
        <p:spPr>
          <a:xfrm>
            <a:off x="165030" y="941191"/>
            <a:ext cx="11824447" cy="1436249"/>
          </a:xfrm>
          <a:prstGeom prst="rect">
            <a:avLst/>
          </a:prstGeom>
          <a:solidFill>
            <a:schemeClr val="bg1">
              <a:lumMod val="85000"/>
            </a:schemeClr>
          </a:solidFill>
          <a:ln>
            <a:solidFill>
              <a:schemeClr val="bg1">
                <a:lumMod val="8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dirty="0"/>
          </a:p>
        </p:txBody>
      </p:sp>
      <p:pic>
        <p:nvPicPr>
          <p:cNvPr id="10" name="Picture 9"/>
          <p:cNvPicPr>
            <a:picLocks noChangeAspect="1"/>
          </p:cNvPicPr>
          <p:nvPr/>
        </p:nvPicPr>
        <p:blipFill>
          <a:blip r:embed="rId4"/>
          <a:stretch>
            <a:fillRect/>
          </a:stretch>
        </p:blipFill>
        <p:spPr>
          <a:xfrm>
            <a:off x="128027" y="917391"/>
            <a:ext cx="209550" cy="276225"/>
          </a:xfrm>
          <a:prstGeom prst="rect">
            <a:avLst/>
          </a:prstGeom>
        </p:spPr>
      </p:pic>
      <p:sp>
        <p:nvSpPr>
          <p:cNvPr id="11" name="TextBox 10"/>
          <p:cNvSpPr txBox="1"/>
          <p:nvPr/>
        </p:nvSpPr>
        <p:spPr>
          <a:xfrm>
            <a:off x="300574" y="878967"/>
            <a:ext cx="6770956" cy="369332"/>
          </a:xfrm>
          <a:prstGeom prst="rect">
            <a:avLst/>
          </a:prstGeom>
          <a:noFill/>
        </p:spPr>
        <p:txBody>
          <a:bodyPr wrap="none" rtlCol="0">
            <a:spAutoFit/>
          </a:bodyPr>
          <a:lstStyle/>
          <a:p>
            <a:r>
              <a:rPr lang="en-GB" b="1" dirty="0" smtClean="0"/>
              <a:t>What are we learning with ‘History of Computers’ and ‘Binary Code’?</a:t>
            </a:r>
            <a:endParaRPr lang="en-GB" b="1" dirty="0"/>
          </a:p>
        </p:txBody>
      </p:sp>
      <p:sp>
        <p:nvSpPr>
          <p:cNvPr id="12" name="TextBox 11"/>
          <p:cNvSpPr txBox="1"/>
          <p:nvPr/>
        </p:nvSpPr>
        <p:spPr>
          <a:xfrm>
            <a:off x="128027" y="1277393"/>
            <a:ext cx="11725323" cy="1169551"/>
          </a:xfrm>
          <a:prstGeom prst="rect">
            <a:avLst/>
          </a:prstGeom>
          <a:noFill/>
        </p:spPr>
        <p:txBody>
          <a:bodyPr wrap="square" rtlCol="0">
            <a:spAutoFit/>
          </a:bodyPr>
          <a:lstStyle/>
          <a:p>
            <a:r>
              <a:rPr lang="en-GB" sz="1400" dirty="0" smtClean="0"/>
              <a:t>The History of Computers section of this term’s learning helps us to appreciate the drastic change and predict the future development of computers from 1613 when the word ‘Computer’ was used to describe someone who is perfect at mathematical calculations to today when computers are widely known as the devices which form integral parts of our everyday lives and contribute to progressions in many areas.  </a:t>
            </a:r>
          </a:p>
          <a:p>
            <a:r>
              <a:rPr lang="en-GB" sz="1400" dirty="0" smtClean="0"/>
              <a:t>The Binary code section helps us to understand the underlying language of a computer which uses a series of zeros and ones that translates to digital data such as the computer processor instructions used everyday. </a:t>
            </a:r>
            <a:endParaRPr lang="en-GB" sz="1400" dirty="0"/>
          </a:p>
        </p:txBody>
      </p:sp>
      <p:pic>
        <p:nvPicPr>
          <p:cNvPr id="13" name="Picture 12"/>
          <p:cNvPicPr>
            <a:picLocks noChangeAspect="1"/>
          </p:cNvPicPr>
          <p:nvPr/>
        </p:nvPicPr>
        <p:blipFill>
          <a:blip r:embed="rId5"/>
          <a:stretch>
            <a:fillRect/>
          </a:stretch>
        </p:blipFill>
        <p:spPr>
          <a:xfrm>
            <a:off x="128027" y="2530721"/>
            <a:ext cx="4261093" cy="761728"/>
          </a:xfrm>
          <a:prstGeom prst="rect">
            <a:avLst/>
          </a:prstGeom>
        </p:spPr>
      </p:pic>
      <p:pic>
        <p:nvPicPr>
          <p:cNvPr id="14" name="Picture 13"/>
          <p:cNvPicPr>
            <a:picLocks noChangeAspect="1"/>
          </p:cNvPicPr>
          <p:nvPr/>
        </p:nvPicPr>
        <p:blipFill>
          <a:blip r:embed="rId6"/>
          <a:stretch>
            <a:fillRect/>
          </a:stretch>
        </p:blipFill>
        <p:spPr>
          <a:xfrm>
            <a:off x="128027" y="3263934"/>
            <a:ext cx="4261093" cy="617470"/>
          </a:xfrm>
          <a:prstGeom prst="rect">
            <a:avLst/>
          </a:prstGeom>
        </p:spPr>
      </p:pic>
      <p:pic>
        <p:nvPicPr>
          <p:cNvPr id="15" name="Picture 14"/>
          <p:cNvPicPr>
            <a:picLocks noChangeAspect="1"/>
          </p:cNvPicPr>
          <p:nvPr/>
        </p:nvPicPr>
        <p:blipFill>
          <a:blip r:embed="rId7"/>
          <a:stretch>
            <a:fillRect/>
          </a:stretch>
        </p:blipFill>
        <p:spPr>
          <a:xfrm>
            <a:off x="4552901" y="2497171"/>
            <a:ext cx="5886450" cy="1533525"/>
          </a:xfrm>
          <a:prstGeom prst="rect">
            <a:avLst/>
          </a:prstGeom>
        </p:spPr>
      </p:pic>
      <p:sp>
        <p:nvSpPr>
          <p:cNvPr id="16" name="Rectangle 15"/>
          <p:cNvSpPr/>
          <p:nvPr/>
        </p:nvSpPr>
        <p:spPr>
          <a:xfrm>
            <a:off x="75417" y="3953093"/>
            <a:ext cx="4395594" cy="2830286"/>
          </a:xfrm>
          <a:prstGeom prst="rect">
            <a:avLst/>
          </a:prstGeom>
          <a:solidFill>
            <a:schemeClr val="accent2">
              <a:lumMod val="40000"/>
              <a:lumOff val="60000"/>
            </a:schemeClr>
          </a:solidFill>
          <a:ln>
            <a:solidFill>
              <a:schemeClr val="accent2">
                <a:lumMod val="40000"/>
                <a:lumOff val="6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7" name="TextBox 16"/>
          <p:cNvSpPr txBox="1"/>
          <p:nvPr/>
        </p:nvSpPr>
        <p:spPr>
          <a:xfrm>
            <a:off x="113764" y="3953093"/>
            <a:ext cx="3221619" cy="369332"/>
          </a:xfrm>
          <a:prstGeom prst="rect">
            <a:avLst/>
          </a:prstGeom>
          <a:noFill/>
        </p:spPr>
        <p:txBody>
          <a:bodyPr wrap="square" rtlCol="0">
            <a:spAutoFit/>
          </a:bodyPr>
          <a:lstStyle/>
          <a:p>
            <a:r>
              <a:rPr lang="en-GB" b="1" dirty="0" smtClean="0"/>
              <a:t>Important People</a:t>
            </a:r>
            <a:endParaRPr lang="en-GB" b="1" dirty="0"/>
          </a:p>
        </p:txBody>
      </p:sp>
      <p:graphicFrame>
        <p:nvGraphicFramePr>
          <p:cNvPr id="20" name="Table 19"/>
          <p:cNvGraphicFramePr>
            <a:graphicFrameLocks noGrp="1"/>
          </p:cNvGraphicFramePr>
          <p:nvPr>
            <p:extLst>
              <p:ext uri="{D42A27DB-BD31-4B8C-83A1-F6EECF244321}">
                <p14:modId xmlns:p14="http://schemas.microsoft.com/office/powerpoint/2010/main" val="1702813016"/>
              </p:ext>
            </p:extLst>
          </p:nvPr>
        </p:nvGraphicFramePr>
        <p:xfrm>
          <a:off x="165030" y="4424238"/>
          <a:ext cx="4093462" cy="1899636"/>
        </p:xfrm>
        <a:graphic>
          <a:graphicData uri="http://schemas.openxmlformats.org/drawingml/2006/table">
            <a:tbl>
              <a:tblPr firstRow="1" bandRow="1">
                <a:tableStyleId>{F5AB1C69-6EDB-4FF4-983F-18BD219EF322}</a:tableStyleId>
              </a:tblPr>
              <a:tblGrid>
                <a:gridCol w="2046731">
                  <a:extLst>
                    <a:ext uri="{9D8B030D-6E8A-4147-A177-3AD203B41FA5}">
                      <a16:colId xmlns:a16="http://schemas.microsoft.com/office/drawing/2014/main" val="490067145"/>
                    </a:ext>
                  </a:extLst>
                </a:gridCol>
                <a:gridCol w="2046731">
                  <a:extLst>
                    <a:ext uri="{9D8B030D-6E8A-4147-A177-3AD203B41FA5}">
                      <a16:colId xmlns:a16="http://schemas.microsoft.com/office/drawing/2014/main" val="3446112677"/>
                    </a:ext>
                  </a:extLst>
                </a:gridCol>
              </a:tblGrid>
              <a:tr h="370840">
                <a:tc>
                  <a:txBody>
                    <a:bodyPr/>
                    <a:lstStyle/>
                    <a:p>
                      <a:r>
                        <a:rPr lang="en-GB" sz="1100" b="0" dirty="0" smtClean="0">
                          <a:solidFill>
                            <a:schemeClr val="tx1"/>
                          </a:solidFill>
                        </a:rPr>
                        <a:t>Gottfried Leibniz</a:t>
                      </a:r>
                      <a:endParaRPr lang="en-GB" sz="11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b="0" dirty="0" smtClean="0">
                          <a:solidFill>
                            <a:schemeClr val="tx1"/>
                          </a:solidFill>
                        </a:rPr>
                        <a:t>Invented</a:t>
                      </a:r>
                      <a:r>
                        <a:rPr lang="en-GB" sz="1100" b="0" baseline="0" dirty="0" smtClean="0">
                          <a:solidFill>
                            <a:schemeClr val="tx1"/>
                          </a:solidFill>
                        </a:rPr>
                        <a:t> Binary</a:t>
                      </a:r>
                      <a:endParaRPr lang="en-GB" sz="11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9793126"/>
                  </a:ext>
                </a:extLst>
              </a:tr>
              <a:tr h="360396">
                <a:tc>
                  <a:txBody>
                    <a:bodyPr/>
                    <a:lstStyle/>
                    <a:p>
                      <a:r>
                        <a:rPr lang="en-GB" sz="1100" dirty="0" smtClean="0"/>
                        <a:t>Charles Babbage</a:t>
                      </a:r>
                      <a:endParaRPr lang="en-GB" sz="1100" b="0" dirty="0">
                        <a:solidFill>
                          <a:sysClr val="windowText" lastClr="000000"/>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dirty="0" smtClean="0"/>
                        <a:t>Designed</a:t>
                      </a:r>
                      <a:r>
                        <a:rPr lang="en-GB" sz="1100" baseline="0" dirty="0" smtClean="0"/>
                        <a:t> first computer</a:t>
                      </a:r>
                      <a:endParaRPr lang="en-GB" sz="1100" b="0" dirty="0">
                        <a:solidFill>
                          <a:sysClr val="windowText" lastClr="000000"/>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44881625"/>
                  </a:ext>
                </a:extLst>
              </a:tr>
              <a:tr h="370840">
                <a:tc>
                  <a:txBody>
                    <a:bodyPr/>
                    <a:lstStyle/>
                    <a:p>
                      <a:r>
                        <a:rPr lang="en-GB" sz="1100" dirty="0" smtClean="0"/>
                        <a:t>Alan Turing</a:t>
                      </a:r>
                      <a:endParaRPr lang="en-GB" sz="1100" b="0" dirty="0">
                        <a:solidFill>
                          <a:sysClr val="windowText" lastClr="000000"/>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dirty="0" smtClean="0"/>
                        <a:t>Developed</a:t>
                      </a:r>
                      <a:r>
                        <a:rPr lang="en-GB" sz="1100" baseline="0" dirty="0" smtClean="0"/>
                        <a:t> ideas for modern computers</a:t>
                      </a:r>
                      <a:endParaRPr lang="en-GB" sz="1100" b="0" dirty="0">
                        <a:solidFill>
                          <a:sysClr val="windowText" lastClr="000000"/>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8438360"/>
                  </a:ext>
                </a:extLst>
              </a:tr>
              <a:tr h="370840">
                <a:tc>
                  <a:txBody>
                    <a:bodyPr/>
                    <a:lstStyle/>
                    <a:p>
                      <a:r>
                        <a:rPr lang="en-GB" sz="1100" dirty="0" smtClean="0"/>
                        <a:t>Bill Gates</a:t>
                      </a:r>
                      <a:r>
                        <a:rPr lang="en-GB" sz="1100" baseline="0" dirty="0" smtClean="0"/>
                        <a:t> and Paul Allen</a:t>
                      </a:r>
                      <a:endParaRPr lang="en-GB" sz="1100" b="0" dirty="0">
                        <a:solidFill>
                          <a:sysClr val="windowText" lastClr="000000"/>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dirty="0" smtClean="0"/>
                        <a:t>Founded Microsoft</a:t>
                      </a:r>
                      <a:r>
                        <a:rPr lang="en-GB" sz="1100" baseline="0" dirty="0" smtClean="0"/>
                        <a:t> software</a:t>
                      </a:r>
                      <a:endParaRPr lang="en-GB" sz="1100" b="0" dirty="0">
                        <a:solidFill>
                          <a:sysClr val="windowText" lastClr="000000"/>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5637324"/>
                  </a:ext>
                </a:extLst>
              </a:tr>
              <a:tr h="370840">
                <a:tc>
                  <a:txBody>
                    <a:bodyPr/>
                    <a:lstStyle/>
                    <a:p>
                      <a:r>
                        <a:rPr lang="en-GB" sz="1100" dirty="0" smtClean="0"/>
                        <a:t>Steve Jobs and Steve Wozniak</a:t>
                      </a:r>
                      <a:endParaRPr lang="en-GB" sz="1100" b="0" dirty="0">
                        <a:solidFill>
                          <a:sysClr val="windowText" lastClr="000000"/>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dirty="0" smtClean="0"/>
                        <a:t>Founded Apple</a:t>
                      </a:r>
                      <a:endParaRPr lang="en-GB" sz="1100" b="0" dirty="0">
                        <a:solidFill>
                          <a:sysClr val="windowText" lastClr="000000"/>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3002990"/>
                  </a:ext>
                </a:extLst>
              </a:tr>
            </a:tbl>
          </a:graphicData>
        </a:graphic>
      </p:graphicFrame>
      <p:pic>
        <p:nvPicPr>
          <p:cNvPr id="21" name="Picture 20"/>
          <p:cNvPicPr>
            <a:picLocks noChangeAspect="1"/>
          </p:cNvPicPr>
          <p:nvPr/>
        </p:nvPicPr>
        <p:blipFill>
          <a:blip r:embed="rId8"/>
          <a:stretch>
            <a:fillRect/>
          </a:stretch>
        </p:blipFill>
        <p:spPr>
          <a:xfrm>
            <a:off x="4625340" y="4137759"/>
            <a:ext cx="4422866" cy="2610216"/>
          </a:xfrm>
          <a:prstGeom prst="rect">
            <a:avLst/>
          </a:prstGeom>
        </p:spPr>
      </p:pic>
      <p:pic>
        <p:nvPicPr>
          <p:cNvPr id="23" name="Picture 22"/>
          <p:cNvPicPr>
            <a:picLocks noChangeAspect="1"/>
          </p:cNvPicPr>
          <p:nvPr/>
        </p:nvPicPr>
        <p:blipFill>
          <a:blip r:embed="rId9"/>
          <a:stretch>
            <a:fillRect/>
          </a:stretch>
        </p:blipFill>
        <p:spPr>
          <a:xfrm>
            <a:off x="9048206" y="4231391"/>
            <a:ext cx="1985554" cy="2422951"/>
          </a:xfrm>
          <a:prstGeom prst="rect">
            <a:avLst/>
          </a:prstGeom>
        </p:spPr>
      </p:pic>
      <p:pic>
        <p:nvPicPr>
          <p:cNvPr id="1026" name="Picture 2" descr="Leibniz: 'The Chinese invented the first binary code' - Asia Times"/>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469325" y="2488315"/>
            <a:ext cx="1671187" cy="1743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3641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160</Words>
  <Application>Microsoft Office PowerPoint</Application>
  <PresentationFormat>Widescreen</PresentationFormat>
  <Paragraphs>15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Christie  Denny</dc:creator>
  <cp:lastModifiedBy>Christie  Denny</cp:lastModifiedBy>
  <cp:revision>3</cp:revision>
  <dcterms:created xsi:type="dcterms:W3CDTF">2022-10-03T10:54:02Z</dcterms:created>
  <dcterms:modified xsi:type="dcterms:W3CDTF">2022-10-03T11:09:36Z</dcterms:modified>
</cp:coreProperties>
</file>