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4" autoAdjust="0"/>
    <p:restoredTop sz="94627"/>
  </p:normalViewPr>
  <p:slideViewPr>
    <p:cSldViewPr snapToGrid="0" snapToObjects="1">
      <p:cViewPr varScale="1">
        <p:scale>
          <a:sx n="79" d="100"/>
          <a:sy n="79" d="100"/>
        </p:scale>
        <p:origin x="1680"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225" y="106185"/>
            <a:ext cx="8747024" cy="273090"/>
          </a:xfrm>
        </p:spPr>
        <p:txBody>
          <a:bodyPr numCol="1">
            <a:noAutofit/>
          </a:bodyPr>
          <a:lstStyle/>
          <a:p>
            <a:pPr algn="l"/>
            <a:r>
              <a:rPr lang="en-US" sz="1600" b="1" dirty="0" smtClean="0">
                <a:latin typeface="Century Gothic" panose="020B0502020202020204" pitchFamily="34" charset="0"/>
              </a:rPr>
              <a:t>Shirley Heath </a:t>
            </a:r>
            <a:r>
              <a:rPr lang="en-US" sz="1800" b="1" dirty="0" smtClean="0">
                <a:latin typeface="Century Gothic" panose="020B0502020202020204" pitchFamily="34" charset="0"/>
              </a:rPr>
              <a:t>	Christmas at St. James’ Church   | Year 6 | </a:t>
            </a:r>
            <a:r>
              <a:rPr lang="en-US" sz="1800" b="1" dirty="0">
                <a:latin typeface="Century Gothic" panose="020B0502020202020204" pitchFamily="34" charset="0"/>
              </a:rPr>
              <a:t>Term</a:t>
            </a:r>
            <a:r>
              <a:rPr lang="en-US" sz="1800" b="1" dirty="0" smtClean="0">
                <a:latin typeface="Century Gothic" panose="020B0502020202020204" pitchFamily="34" charset="0"/>
              </a:rPr>
              <a:t>:  Autumn </a:t>
            </a:r>
            <a:r>
              <a:rPr lang="en-US" sz="1800" b="1" dirty="0">
                <a:latin typeface="Century Gothic" panose="020B0502020202020204" pitchFamily="34" charset="0"/>
              </a:rPr>
              <a:t>2</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 name="Table 9"/>
          <p:cNvGraphicFramePr>
            <a:graphicFrameLocks noGrp="1"/>
          </p:cNvGraphicFramePr>
          <p:nvPr>
            <p:extLst>
              <p:ext uri="{D42A27DB-BD31-4B8C-83A1-F6EECF244321}">
                <p14:modId xmlns:p14="http://schemas.microsoft.com/office/powerpoint/2010/main" val="3227506809"/>
              </p:ext>
            </p:extLst>
          </p:nvPr>
        </p:nvGraphicFramePr>
        <p:xfrm>
          <a:off x="78429" y="372522"/>
          <a:ext cx="5049754" cy="6217920"/>
        </p:xfrm>
        <a:graphic>
          <a:graphicData uri="http://schemas.openxmlformats.org/drawingml/2006/table">
            <a:tbl>
              <a:tblPr firstRow="1" bandRow="1">
                <a:tableStyleId>{21E4AEA4-8DFA-4A89-87EB-49C32662AFE0}</a:tableStyleId>
              </a:tblPr>
              <a:tblGrid>
                <a:gridCol w="5049754">
                  <a:extLst>
                    <a:ext uri="{9D8B030D-6E8A-4147-A177-3AD203B41FA5}">
                      <a16:colId xmlns:a16="http://schemas.microsoft.com/office/drawing/2014/main" val="2939363129"/>
                    </a:ext>
                  </a:extLst>
                </a:gridCol>
              </a:tblGrid>
              <a:tr h="337179">
                <a:tc>
                  <a:txBody>
                    <a:bodyPr/>
                    <a:lstStyle/>
                    <a:p>
                      <a:pPr algn="ctr"/>
                      <a:r>
                        <a:rPr lang="en-GB" sz="1800" dirty="0" smtClean="0">
                          <a:latin typeface="Century Gothic" panose="020B0502020202020204" pitchFamily="34" charset="0"/>
                        </a:rPr>
                        <a:t>Engage the Body</a:t>
                      </a:r>
                      <a:endParaRPr lang="en-GB" sz="18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4383321">
                <a:tc>
                  <a:txBody>
                    <a:bodyPr/>
                    <a:lstStyle/>
                    <a:p>
                      <a:pPr marL="0" indent="0" algn="just" fontAlgn="base">
                        <a:buFont typeface="Arial" panose="020B0604020202020204" pitchFamily="34" charset="0"/>
                        <a:buNone/>
                      </a:pPr>
                      <a:r>
                        <a:rPr lang="en-US" sz="1200" u="sng" dirty="0" smtClean="0">
                          <a:latin typeface="Century Gothic" panose="020B0502020202020204" pitchFamily="34" charset="0"/>
                        </a:rPr>
                        <a:t>Posture</a:t>
                      </a:r>
                    </a:p>
                    <a:p>
                      <a:pPr marL="0" indent="0" algn="just" fontAlgn="base">
                        <a:buFont typeface="Arial" panose="020B0604020202020204" pitchFamily="34" charset="0"/>
                        <a:buNone/>
                      </a:pPr>
                      <a:r>
                        <a:rPr lang="en-US" sz="1200" dirty="0" smtClean="0">
                          <a:latin typeface="Century Gothic" panose="020B0502020202020204" pitchFamily="34" charset="0"/>
                        </a:rPr>
                        <a:t>Be aware of my posture</a:t>
                      </a:r>
                      <a:r>
                        <a:rPr lang="en-US" sz="1200" baseline="0" dirty="0" smtClean="0">
                          <a:latin typeface="Century Gothic" panose="020B0502020202020204" pitchFamily="34" charset="0"/>
                        </a:rPr>
                        <a:t> – STAND TALL. </a:t>
                      </a:r>
                    </a:p>
                    <a:p>
                      <a:pPr marL="0" indent="0" algn="just" fontAlgn="base">
                        <a:buFont typeface="Arial" panose="020B0604020202020204" pitchFamily="34" charset="0"/>
                        <a:buNone/>
                      </a:pPr>
                      <a:endParaRPr lang="en-US" sz="600" baseline="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Ahhhh…. Relax! </a:t>
                      </a:r>
                    </a:p>
                    <a:p>
                      <a:pPr marL="0" indent="0" algn="just" fontAlgn="base">
                        <a:buFont typeface="Arial" panose="020B0604020202020204" pitchFamily="34" charset="0"/>
                        <a:buNone/>
                      </a:pPr>
                      <a:r>
                        <a:rPr lang="en-US" sz="1200" dirty="0" smtClean="0">
                          <a:latin typeface="Century Gothic" panose="020B0502020202020204" pitchFamily="34" charset="0"/>
                        </a:rPr>
                        <a:t>Singers can feel tension in their shoulders and neck which does not help the body produce a good sound.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Scrunch up the shoulders towards the ears and release.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Gently roll shoulders in big circles.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Stretching is a good way to move the rib cage and muscles at the side. Reaching both arms in to the air above your head and down again will achieve this movement. </a:t>
                      </a:r>
                    </a:p>
                    <a:p>
                      <a:pPr marL="0" indent="0" algn="just" fontAlgn="base">
                        <a:buFont typeface="Arial" panose="020B0604020202020204" pitchFamily="34" charset="0"/>
                        <a:buNone/>
                      </a:pPr>
                      <a:endParaRPr lang="en-US" sz="600" u="sng"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Breathing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all know how to breathe naturally but we also need to have an awareness on how to maximise breathing whilst singing.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think about controlling our airflow - little breath may mean less power and life in sustaining our notes. Too much air rushing out will result in a loss of control and life in our notes.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Talking a breath before singing a note should not take place as a big gasp, but a breath that uses the bottom of our lungs, the side of our ribcage and round our back. Imagining there is an inflatable tyre ring round our body or filling with air from the bottom up may help with this. </a:t>
                      </a:r>
                    </a:p>
                    <a:p>
                      <a:pPr marL="0" indent="0" algn="just" fontAlgn="base">
                        <a:buFont typeface="Arial" panose="020B0604020202020204" pitchFamily="34" charset="0"/>
                        <a:buNone/>
                      </a:pPr>
                      <a:endParaRPr lang="en-US" sz="600" u="sng"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The face</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Pull as many funny faces as you can, screwing up the muscles and opening up to a wider expression.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Focus on the mouth. Chewing imaginary chewing gum and poking your tongue out to wiggle it around also moves the jaw and tongue around in the right places.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The most important thing is…. Don’t worry about what you look like. The more ridiculous, the better!</a:t>
                      </a:r>
                    </a:p>
                  </a:txBody>
                  <a:tcPr/>
                </a:tc>
                <a:extLst>
                  <a:ext uri="{0D108BD9-81ED-4DB2-BD59-A6C34878D82A}">
                    <a16:rowId xmlns:a16="http://schemas.microsoft.com/office/drawing/2014/main" val="3109266348"/>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278959853"/>
              </p:ext>
            </p:extLst>
          </p:nvPr>
        </p:nvGraphicFramePr>
        <p:xfrm>
          <a:off x="5311277" y="2776231"/>
          <a:ext cx="2754185" cy="2926080"/>
        </p:xfrm>
        <a:graphic>
          <a:graphicData uri="http://schemas.openxmlformats.org/drawingml/2006/table">
            <a:tbl>
              <a:tblPr firstRow="1" bandRow="1">
                <a:tableStyleId>{93296810-A885-4BE3-A3E7-6D5BEEA58F35}</a:tableStyleId>
              </a:tblPr>
              <a:tblGrid>
                <a:gridCol w="2754185">
                  <a:extLst>
                    <a:ext uri="{9D8B030D-6E8A-4147-A177-3AD203B41FA5}">
                      <a16:colId xmlns:a16="http://schemas.microsoft.com/office/drawing/2014/main" val="2939363129"/>
                    </a:ext>
                  </a:extLst>
                </a:gridCol>
              </a:tblGrid>
              <a:tr h="274522">
                <a:tc>
                  <a:txBody>
                    <a:bodyPr/>
                    <a:lstStyle/>
                    <a:p>
                      <a:pPr algn="ctr" fontAlgn="base"/>
                      <a:r>
                        <a:rPr lang="en-GB" sz="1800" dirty="0" smtClean="0">
                          <a:latin typeface="Century Gothic" panose="020B0502020202020204" pitchFamily="34" charset="0"/>
                          <a:cs typeface="+mn-cs"/>
                        </a:rPr>
                        <a:t>Iconic</a:t>
                      </a:r>
                      <a:r>
                        <a:rPr lang="en-GB" sz="1800" baseline="0" dirty="0" smtClean="0">
                          <a:latin typeface="Century Gothic" panose="020B0502020202020204" pitchFamily="34" charset="0"/>
                          <a:cs typeface="+mn-cs"/>
                        </a:rPr>
                        <a:t> Singer – </a:t>
                      </a:r>
                    </a:p>
                    <a:p>
                      <a:pPr algn="ctr" fontAlgn="base"/>
                      <a:r>
                        <a:rPr lang="en-GB" sz="1800" b="1" i="0" kern="1200" dirty="0" smtClean="0">
                          <a:solidFill>
                            <a:schemeClr val="lt1"/>
                          </a:solidFill>
                          <a:effectLst/>
                          <a:latin typeface="Century Gothic" panose="020B0502020202020204" pitchFamily="34" charset="0"/>
                          <a:ea typeface="+mn-ea"/>
                          <a:cs typeface="+mn-cs"/>
                        </a:rPr>
                        <a:t>Gladys Knight</a:t>
                      </a:r>
                      <a:endParaRPr lang="en-GB" sz="1800" b="1" i="0" kern="1200" dirty="0">
                        <a:solidFill>
                          <a:schemeClr val="lt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2124632446"/>
                  </a:ext>
                </a:extLst>
              </a:tr>
              <a:tr h="780046">
                <a:tc>
                  <a:txBody>
                    <a:bodyPr/>
                    <a:lstStyle/>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Still sounding fantastic, this Motown legend has a warm and very powerful mezzo voice that younger singers of today would envy.</a:t>
                      </a:r>
                    </a:p>
                    <a:p>
                      <a:pPr marL="0" indent="0" algn="just" fontAlgn="base">
                        <a:buFont typeface="Arial" panose="020B0604020202020204" pitchFamily="34" charset="0"/>
                        <a:buNone/>
                      </a:pPr>
                      <a:endParaRPr lang="en-US" sz="1200" b="0" i="0" kern="1200" dirty="0" smtClean="0">
                        <a:solidFill>
                          <a:schemeClr val="dk1"/>
                        </a:solidFill>
                        <a:effectLst/>
                        <a:latin typeface="Century Gothic" panose="020B0502020202020204" pitchFamily="34" charset="0"/>
                        <a:ea typeface="+mn-ea"/>
                        <a:cs typeface="+mn-cs"/>
                      </a:endParaRPr>
                    </a:p>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Gladys Knight was born on 28</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dirty="0" smtClean="0">
                          <a:solidFill>
                            <a:schemeClr val="dk1"/>
                          </a:solidFill>
                          <a:effectLst/>
                          <a:latin typeface="Century Gothic" panose="020B0502020202020204" pitchFamily="34" charset="0"/>
                          <a:ea typeface="+mn-ea"/>
                          <a:cs typeface="+mn-cs"/>
                        </a:rPr>
                        <a:t> May 1944.</a:t>
                      </a:r>
                      <a:r>
                        <a:rPr lang="en-US" sz="1200" b="0" i="0" kern="1200" baseline="0" dirty="0" smtClean="0">
                          <a:solidFill>
                            <a:schemeClr val="dk1"/>
                          </a:solidFill>
                          <a:effectLst/>
                          <a:latin typeface="Century Gothic" panose="020B0502020202020204" pitchFamily="34" charset="0"/>
                          <a:ea typeface="+mn-ea"/>
                          <a:cs typeface="+mn-cs"/>
                        </a:rPr>
                        <a:t>  She is</a:t>
                      </a:r>
                      <a:r>
                        <a:rPr lang="en-US" sz="1200" b="0" i="0" kern="1200" dirty="0" smtClean="0">
                          <a:solidFill>
                            <a:schemeClr val="dk1"/>
                          </a:solidFill>
                          <a:effectLst/>
                          <a:latin typeface="Century Gothic" panose="020B0502020202020204" pitchFamily="34" charset="0"/>
                          <a:ea typeface="+mn-ea"/>
                          <a:cs typeface="+mn-cs"/>
                        </a:rPr>
                        <a:t> known as the </a:t>
                      </a:r>
                      <a:r>
                        <a:rPr lang="en-US" sz="1200" b="0" i="0" u="none" strike="noStrike" kern="1200" dirty="0" smtClean="0">
                          <a:solidFill>
                            <a:schemeClr val="dk1"/>
                          </a:solidFill>
                          <a:effectLst/>
                          <a:latin typeface="Century Gothic" panose="020B0502020202020204" pitchFamily="34" charset="0"/>
                          <a:ea typeface="+mn-ea"/>
                          <a:cs typeface="+mn-cs"/>
                        </a:rPr>
                        <a:t>"Empress of Soul"</a:t>
                      </a:r>
                      <a:r>
                        <a:rPr lang="en-US" sz="1200" b="0" i="0" kern="1200" dirty="0" smtClean="0">
                          <a:solidFill>
                            <a:schemeClr val="dk1"/>
                          </a:solidFill>
                          <a:effectLst/>
                          <a:latin typeface="Century Gothic" panose="020B0502020202020204" pitchFamily="34" charset="0"/>
                          <a:ea typeface="+mn-ea"/>
                          <a:cs typeface="+mn-cs"/>
                        </a:rPr>
                        <a:t>  and is an </a:t>
                      </a:r>
                      <a:r>
                        <a:rPr lang="en-US" sz="1200" b="0" i="0" u="none" strike="noStrike" kern="1200" dirty="0" smtClean="0">
                          <a:solidFill>
                            <a:schemeClr val="dk1"/>
                          </a:solidFill>
                          <a:effectLst/>
                          <a:latin typeface="Century Gothic" panose="020B0502020202020204" pitchFamily="34" charset="0"/>
                          <a:ea typeface="+mn-ea"/>
                          <a:cs typeface="+mn-cs"/>
                        </a:rPr>
                        <a:t>American</a:t>
                      </a:r>
                      <a:r>
                        <a:rPr lang="en-US" sz="1200" b="0" i="0" kern="1200" dirty="0" smtClean="0">
                          <a:solidFill>
                            <a:schemeClr val="dk1"/>
                          </a:solidFill>
                          <a:effectLst/>
                          <a:latin typeface="Century Gothic" panose="020B0502020202020204" pitchFamily="34" charset="0"/>
                          <a:ea typeface="+mn-ea"/>
                          <a:cs typeface="+mn-cs"/>
                        </a:rPr>
                        <a:t> singer, songwriter, actress, businesswoman, and author. </a:t>
                      </a:r>
                    </a:p>
                  </a:txBody>
                  <a:tcPr/>
                </a:tc>
                <a:extLst>
                  <a:ext uri="{0D108BD9-81ED-4DB2-BD59-A6C34878D82A}">
                    <a16:rowId xmlns:a16="http://schemas.microsoft.com/office/drawing/2014/main" val="3109266348"/>
                  </a:ext>
                </a:extLst>
              </a:tr>
            </a:tbl>
          </a:graphicData>
        </a:graphic>
      </p:graphicFrame>
      <p:pic>
        <p:nvPicPr>
          <p:cNvPr id="3" name="Picture 2"/>
          <p:cNvPicPr>
            <a:picLocks noChangeAspect="1"/>
          </p:cNvPicPr>
          <p:nvPr/>
        </p:nvPicPr>
        <p:blipFill>
          <a:blip r:embed="rId3"/>
          <a:stretch>
            <a:fillRect/>
          </a:stretch>
        </p:blipFill>
        <p:spPr>
          <a:xfrm>
            <a:off x="8160194" y="2815143"/>
            <a:ext cx="1620000" cy="18812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p:cNvPicPr>
            <a:picLocks noChangeAspect="1"/>
          </p:cNvPicPr>
          <p:nvPr/>
        </p:nvPicPr>
        <p:blipFill>
          <a:blip r:embed="rId4"/>
          <a:stretch>
            <a:fillRect/>
          </a:stretch>
        </p:blipFill>
        <p:spPr>
          <a:xfrm>
            <a:off x="3273108" y="839103"/>
            <a:ext cx="1790441" cy="577808"/>
          </a:xfrm>
          <a:prstGeom prst="rect">
            <a:avLst/>
          </a:prstGeom>
          <a:ln>
            <a:noFill/>
          </a:ln>
          <a:effectLst>
            <a:outerShdw blurRad="292100" dist="139700" dir="2700000" algn="tl" rotWithShape="0">
              <a:srgbClr val="333333">
                <a:alpha val="65000"/>
              </a:srgbClr>
            </a:outerShdw>
          </a:effectLst>
        </p:spPr>
      </p:pic>
      <p:graphicFrame>
        <p:nvGraphicFramePr>
          <p:cNvPr id="14" name="Table 13">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329749719"/>
              </p:ext>
            </p:extLst>
          </p:nvPr>
        </p:nvGraphicFramePr>
        <p:xfrm>
          <a:off x="5311277" y="369116"/>
          <a:ext cx="4494203" cy="2326008"/>
        </p:xfrm>
        <a:graphic>
          <a:graphicData uri="http://schemas.openxmlformats.org/drawingml/2006/table">
            <a:tbl>
              <a:tblPr firstRow="1" bandRow="1">
                <a:tableStyleId>{5C22544A-7EE6-4342-B048-85BDC9FD1C3A}</a:tableStyleId>
              </a:tblPr>
              <a:tblGrid>
                <a:gridCol w="325187">
                  <a:extLst>
                    <a:ext uri="{9D8B030D-6E8A-4147-A177-3AD203B41FA5}">
                      <a16:colId xmlns:a16="http://schemas.microsoft.com/office/drawing/2014/main" val="2663552852"/>
                    </a:ext>
                  </a:extLst>
                </a:gridCol>
                <a:gridCol w="1015764">
                  <a:extLst>
                    <a:ext uri="{9D8B030D-6E8A-4147-A177-3AD203B41FA5}">
                      <a16:colId xmlns:a16="http://schemas.microsoft.com/office/drawing/2014/main" val="771789285"/>
                    </a:ext>
                  </a:extLst>
                </a:gridCol>
                <a:gridCol w="3153252">
                  <a:extLst>
                    <a:ext uri="{9D8B030D-6E8A-4147-A177-3AD203B41FA5}">
                      <a16:colId xmlns:a16="http://schemas.microsoft.com/office/drawing/2014/main" val="1444632793"/>
                    </a:ext>
                  </a:extLst>
                </a:gridCol>
              </a:tblGrid>
              <a:tr h="266186">
                <a:tc gridSpan="3">
                  <a:txBody>
                    <a:bodyPr/>
                    <a:lstStyle/>
                    <a:p>
                      <a:pPr algn="ctr"/>
                      <a:r>
                        <a:rPr lang="en-US" sz="1800" dirty="0" smtClean="0">
                          <a:latin typeface="Century Gothic" panose="020B0502020202020204" pitchFamily="34" charset="0"/>
                        </a:rPr>
                        <a:t>Vocabulary</a:t>
                      </a:r>
                      <a:endParaRPr lang="en-US" sz="1800" dirty="0">
                        <a:latin typeface="Century Gothic" panose="020B0502020202020204" pitchFamily="34" charset="0"/>
                      </a:endParaRPr>
                    </a:p>
                  </a:txBody>
                  <a:tcPr marL="74295" marR="74295" marT="37148" marB="37148"/>
                </a:tc>
                <a:tc hMerge="1">
                  <a:txBody>
                    <a:bodyPr/>
                    <a:lstStyle/>
                    <a:p>
                      <a:pPr algn="ctr"/>
                      <a:endParaRPr lang="en-US" sz="16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229392">
                <a:tc>
                  <a:txBody>
                    <a:bodyPr/>
                    <a:lstStyle/>
                    <a:p>
                      <a:pPr algn="just"/>
                      <a:r>
                        <a:rPr lang="en-GB" sz="1200" dirty="0" smtClean="0">
                          <a:latin typeface="Century Gothic" panose="020B0502020202020204" pitchFamily="34" charset="0"/>
                        </a:rPr>
                        <a:t>1.</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PULSE</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The</a:t>
                      </a:r>
                      <a:r>
                        <a:rPr lang="en-GB" sz="1200" baseline="0" dirty="0" smtClean="0">
                          <a:latin typeface="Century Gothic" panose="020B0502020202020204" pitchFamily="34" charset="0"/>
                        </a:rPr>
                        <a:t> heart beat that runs throughout a piece of music.</a:t>
                      </a:r>
                      <a:endParaRPr lang="en-GB" sz="12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229392">
                <a:tc>
                  <a:txBody>
                    <a:bodyPr/>
                    <a:lstStyle/>
                    <a:p>
                      <a:r>
                        <a:rPr lang="en-GB" sz="1200" kern="1200" dirty="0" smtClean="0">
                          <a:effectLst/>
                          <a:latin typeface="Century Gothic" panose="020B0502020202020204" pitchFamily="34" charset="0"/>
                        </a:rPr>
                        <a:t>2.</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RHYTHM</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Syllables from lyrics, singing long and short notes.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075142700"/>
                  </a:ext>
                </a:extLst>
              </a:tr>
              <a:tr h="229392">
                <a:tc>
                  <a:txBody>
                    <a:bodyPr/>
                    <a:lstStyle/>
                    <a:p>
                      <a:r>
                        <a:rPr lang="en-GB" sz="1200" kern="1200" dirty="0" smtClean="0">
                          <a:effectLst/>
                          <a:latin typeface="Century Gothic" panose="020B0502020202020204" pitchFamily="34" charset="0"/>
                        </a:rPr>
                        <a:t>3.</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PITCH</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Melody which consists of singing high and low.</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r h="229392">
                <a:tc>
                  <a:txBody>
                    <a:bodyPr/>
                    <a:lstStyle/>
                    <a:p>
                      <a:r>
                        <a:rPr lang="en-GB" sz="1200" kern="1200" dirty="0" smtClean="0">
                          <a:effectLst/>
                          <a:latin typeface="Century Gothic" panose="020B0502020202020204" pitchFamily="34" charset="0"/>
                        </a:rPr>
                        <a:t>4.</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TEMPO</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The speed of a</a:t>
                      </a:r>
                      <a:r>
                        <a:rPr lang="en-GB" sz="1200" kern="1200" baseline="0" dirty="0" smtClean="0">
                          <a:effectLst/>
                          <a:latin typeface="Century Gothic" panose="020B0502020202020204" pitchFamily="34" charset="0"/>
                        </a:rPr>
                        <a:t> song (how fast or slow it is).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398772385"/>
                  </a:ext>
                </a:extLst>
              </a:tr>
              <a:tr h="229392">
                <a:tc>
                  <a:txBody>
                    <a:bodyPr/>
                    <a:lstStyle/>
                    <a:p>
                      <a:r>
                        <a:rPr lang="en-GB" sz="1200" kern="1200" dirty="0" smtClean="0">
                          <a:effectLst/>
                          <a:latin typeface="Century Gothic" panose="020B0502020202020204" pitchFamily="34" charset="0"/>
                        </a:rPr>
                        <a:t>5.</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SOLFA</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Pitch</a:t>
                      </a:r>
                      <a:r>
                        <a:rPr lang="en-GB" sz="1200" kern="1200" baseline="0" dirty="0" smtClean="0">
                          <a:effectLst/>
                          <a:latin typeface="Century Gothic" panose="020B0502020202020204" pitchFamily="34" charset="0"/>
                        </a:rPr>
                        <a:t> names such as Do, Re, Me, Fa, So.</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586741868"/>
                  </a:ext>
                </a:extLst>
              </a:tr>
              <a:tr h="229392">
                <a:tc>
                  <a:txBody>
                    <a:bodyPr/>
                    <a:lstStyle/>
                    <a:p>
                      <a:r>
                        <a:rPr lang="en-GB" sz="1200" kern="1200" dirty="0" smtClean="0">
                          <a:effectLst/>
                          <a:latin typeface="Century Gothic" panose="020B0502020202020204" pitchFamily="34" charset="0"/>
                        </a:rPr>
                        <a:t>6.</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DYNAMICS</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Volume of the voice.</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556682352"/>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4801</TotalTime>
  <Words>454</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Shirley Heath  Christmas at St. James’ Church   | Year 6 | Term:  Autumn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Shirley Heath  Christmas at St. James’ Church   | Year 6 | Term:  Autumn 2</dc:title>
  <dc:creator>H Wood</dc:creator>
  <cp:lastModifiedBy>H Wood</cp:lastModifiedBy>
  <cp:revision>95</cp:revision>
  <cp:lastPrinted>2017-10-30T10:21:12Z</cp:lastPrinted>
  <dcterms:created xsi:type="dcterms:W3CDTF">2017-10-15T20:56:30Z</dcterms:created>
  <dcterms:modified xsi:type="dcterms:W3CDTF">2022-10-13T11:35:00Z</dcterms:modified>
</cp:coreProperties>
</file>