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24" autoAdjust="0"/>
    <p:restoredTop sz="95000" autoAdjust="0"/>
  </p:normalViewPr>
  <p:slideViewPr>
    <p:cSldViewPr snapToGrid="0" snapToObjects="1">
      <p:cViewPr varScale="1">
        <p:scale>
          <a:sx n="83" d="100"/>
          <a:sy n="83" d="100"/>
        </p:scale>
        <p:origin x="1565" y="8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	    Electric Cars|  Year </a:t>
            </a:r>
            <a:r>
              <a:rPr lang="en-US" sz="1800" b="1" dirty="0"/>
              <a:t>5</a:t>
            </a:r>
            <a:r>
              <a:rPr lang="en-US" sz="1800" b="1" dirty="0" smtClean="0"/>
              <a:t> | Autumn Term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082236"/>
              </p:ext>
            </p:extLst>
          </p:nvPr>
        </p:nvGraphicFramePr>
        <p:xfrm>
          <a:off x="7127258" y="404787"/>
          <a:ext cx="2667905" cy="58538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905">
                  <a:extLst>
                    <a:ext uri="{9D8B030D-6E8A-4147-A177-3AD203B41FA5}">
                      <a16:colId xmlns:a16="http://schemas.microsoft.com/office/drawing/2014/main" val="2801747182"/>
                    </a:ext>
                  </a:extLst>
                </a:gridCol>
              </a:tblGrid>
              <a:tr h="45885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KEY SKILLS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08362"/>
                  </a:ext>
                </a:extLst>
              </a:tr>
              <a:tr h="811522"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Cutting</a:t>
                      </a:r>
                      <a:endParaRPr lang="en-GB" sz="1200" b="1" u="sng" dirty="0"/>
                    </a:p>
                    <a:p>
                      <a:pPr algn="l"/>
                      <a:r>
                        <a:rPr lang="en-GB" sz="1200" dirty="0" smtClean="0"/>
                        <a:t>Using the </a:t>
                      </a:r>
                      <a:r>
                        <a:rPr lang="en-GB" sz="1200" dirty="0" smtClean="0"/>
                        <a:t>a saw to carefully cut the wood to the required</a:t>
                      </a:r>
                      <a:r>
                        <a:rPr lang="en-GB" sz="1200" baseline="0" dirty="0" smtClean="0"/>
                        <a:t> lengths</a:t>
                      </a:r>
                    </a:p>
                    <a:p>
                      <a:pPr algn="l"/>
                      <a:r>
                        <a:rPr lang="en-GB" sz="1200" baseline="0" dirty="0" smtClean="0"/>
                        <a:t>for </a:t>
                      </a:r>
                      <a:r>
                        <a:rPr lang="en-GB" sz="1200" baseline="0" dirty="0" smtClean="0"/>
                        <a:t>your structure.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31284163"/>
                  </a:ext>
                </a:extLst>
              </a:tr>
              <a:tr h="1172198"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Joining</a:t>
                      </a:r>
                      <a:endParaRPr lang="en-GB" sz="1200" b="1" u="sng" dirty="0"/>
                    </a:p>
                    <a:p>
                      <a:r>
                        <a:rPr lang="en-GB" sz="1200" dirty="0" smtClean="0"/>
                        <a:t>Choosing</a:t>
                      </a:r>
                      <a:r>
                        <a:rPr lang="en-GB" sz="1200" baseline="0" dirty="0" smtClean="0"/>
                        <a:t> a range of the most effective and secure joining methods to build the different components of your vehicle. </a:t>
                      </a:r>
                      <a:r>
                        <a:rPr lang="en-GB" sz="1200" baseline="0" dirty="0" smtClean="0"/>
                        <a:t>To join the wood with glue at right angles to make a secure chassis. </a:t>
                      </a:r>
                      <a:endParaRPr lang="en-GB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82777568"/>
                  </a:ext>
                </a:extLst>
              </a:tr>
              <a:tr h="811522">
                <a:tc>
                  <a:txBody>
                    <a:bodyPr/>
                    <a:lstStyle/>
                    <a:p>
                      <a:pPr algn="l"/>
                      <a:r>
                        <a:rPr lang="en-GB" sz="1200" b="1" u="sng" dirty="0" smtClean="0"/>
                        <a:t>Electrical</a:t>
                      </a:r>
                      <a:r>
                        <a:rPr lang="en-GB" sz="1200" b="1" u="sng" baseline="0" dirty="0" smtClean="0"/>
                        <a:t> element</a:t>
                      </a:r>
                      <a:endParaRPr lang="en-GB" sz="1200" b="1" u="sng" dirty="0" smtClean="0"/>
                    </a:p>
                    <a:p>
                      <a:pPr algn="l"/>
                      <a:r>
                        <a:rPr lang="en-GB" sz="1200" b="0" u="none" dirty="0" smtClean="0"/>
                        <a:t>Your</a:t>
                      </a:r>
                      <a:r>
                        <a:rPr lang="en-GB" sz="1200" b="0" u="none" baseline="0" dirty="0" smtClean="0"/>
                        <a:t> simple circuit will need to include a switch, a battery and a motor.</a:t>
                      </a:r>
                      <a:endParaRPr lang="en-GB" sz="1200" b="0" u="none" dirty="0" smtClean="0"/>
                    </a:p>
                    <a:p>
                      <a:pPr algn="l"/>
                      <a:endParaRPr lang="en-GB" sz="1200" b="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4268137"/>
                  </a:ext>
                </a:extLst>
              </a:tr>
              <a:tr h="1532874">
                <a:tc>
                  <a:txBody>
                    <a:bodyPr/>
                    <a:lstStyle/>
                    <a:p>
                      <a:pPr algn="l"/>
                      <a:endParaRPr lang="en-GB" sz="1200" b="1" u="sng" dirty="0" smtClean="0"/>
                    </a:p>
                    <a:p>
                      <a:pPr algn="l"/>
                      <a:endParaRPr lang="en-GB" sz="1200" b="1" u="sng" dirty="0" smtClean="0"/>
                    </a:p>
                    <a:p>
                      <a:pPr algn="l"/>
                      <a:endParaRPr lang="en-GB" sz="1200" b="1" u="sng" dirty="0" smtClean="0"/>
                    </a:p>
                    <a:p>
                      <a:pPr algn="l"/>
                      <a:r>
                        <a:rPr lang="en-GB" sz="1200" b="1" u="sng" dirty="0" smtClean="0"/>
                        <a:t>Wheels</a:t>
                      </a:r>
                    </a:p>
                    <a:p>
                      <a:pPr algn="l"/>
                      <a:r>
                        <a:rPr lang="en-GB" sz="1200" b="0" u="none" dirty="0" smtClean="0"/>
                        <a:t>The wheels</a:t>
                      </a:r>
                      <a:r>
                        <a:rPr lang="en-GB" sz="1200" b="0" u="none" baseline="0" dirty="0" smtClean="0"/>
                        <a:t> are attached using an axle to attach both together. This needs to be cut straight with the wheels at an equal angle.</a:t>
                      </a:r>
                      <a:endParaRPr lang="en-GB" sz="1200" b="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848761"/>
                  </a:ext>
                </a:extLst>
              </a:tr>
              <a:tr h="9918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dirty="0" smtClean="0"/>
                        <a:t>Mechanical element</a:t>
                      </a:r>
                    </a:p>
                    <a:p>
                      <a:pPr algn="l"/>
                      <a:r>
                        <a:rPr lang="en-GB" sz="1200" b="0" u="none" dirty="0" smtClean="0"/>
                        <a:t>A pulley is a </a:t>
                      </a:r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wheel on an axel or shaft that is designed to support movement. Your pulley will be attached to your motor to</a:t>
                      </a:r>
                      <a:r>
                        <a:rPr lang="en-US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enable your vehicle to rotate.</a:t>
                      </a:r>
                      <a:endParaRPr lang="en-GB" sz="1200" b="0" u="none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0590767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3817724"/>
              </p:ext>
            </p:extLst>
          </p:nvPr>
        </p:nvGraphicFramePr>
        <p:xfrm>
          <a:off x="95637" y="404788"/>
          <a:ext cx="3794431" cy="320641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508876">
                  <a:extLst>
                    <a:ext uri="{9D8B030D-6E8A-4147-A177-3AD203B41FA5}">
                      <a16:colId xmlns:a16="http://schemas.microsoft.com/office/drawing/2014/main" val="857750660"/>
                    </a:ext>
                  </a:extLst>
                </a:gridCol>
                <a:gridCol w="2285555">
                  <a:extLst>
                    <a:ext uri="{9D8B030D-6E8A-4147-A177-3AD203B41FA5}">
                      <a16:colId xmlns:a16="http://schemas.microsoft.com/office/drawing/2014/main" val="3235601490"/>
                    </a:ext>
                  </a:extLst>
                </a:gridCol>
              </a:tblGrid>
              <a:tr h="55465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Tesla, Inc.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3822547"/>
                  </a:ext>
                </a:extLst>
              </a:tr>
              <a:tr h="6346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+mn-lt"/>
                        </a:rPr>
                        <a:t>Tesla,</a:t>
                      </a:r>
                      <a:r>
                        <a:rPr lang="en-GB" sz="1400" baseline="0" dirty="0" smtClean="0">
                          <a:latin typeface="+mn-lt"/>
                        </a:rPr>
                        <a:t> Inc. is an American electric vehicle and clean energy company based in California founded by Martin Eberhard and Marc </a:t>
                      </a:r>
                      <a:r>
                        <a:rPr lang="en-GB" sz="1400" baseline="0" dirty="0" err="1" smtClean="0">
                          <a:latin typeface="+mn-lt"/>
                        </a:rPr>
                        <a:t>Tarpenning</a:t>
                      </a:r>
                      <a:r>
                        <a:rPr lang="en-GB" sz="1400" baseline="0" dirty="0" smtClean="0">
                          <a:latin typeface="+mn-lt"/>
                        </a:rPr>
                        <a:t>. Eberhard and </a:t>
                      </a:r>
                      <a:r>
                        <a:rPr lang="en-GB" sz="1400" baseline="0" dirty="0" err="1" smtClean="0">
                          <a:latin typeface="+mn-lt"/>
                        </a:rPr>
                        <a:t>Tarpenning’s</a:t>
                      </a:r>
                      <a:r>
                        <a:rPr lang="en-GB" sz="1400" baseline="0" dirty="0" smtClean="0">
                          <a:latin typeface="+mn-lt"/>
                        </a:rPr>
                        <a:t> goal was to create a car that is recognised for its technology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with its core technologies as the battery</a:t>
                      </a:r>
                      <a:r>
                        <a:rPr lang="en-US" sz="14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and the proprietary motor.</a:t>
                      </a:r>
                      <a:endParaRPr lang="en-GB" sz="14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118567"/>
                  </a:ext>
                </a:extLst>
              </a:tr>
              <a:tr h="6346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7394021"/>
                  </a:ext>
                </a:extLst>
              </a:tr>
              <a:tr h="63468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3100961"/>
                  </a:ext>
                </a:extLst>
              </a:tr>
              <a:tr h="72371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7069744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53624"/>
              </p:ext>
            </p:extLst>
          </p:nvPr>
        </p:nvGraphicFramePr>
        <p:xfrm>
          <a:off x="123719" y="3594855"/>
          <a:ext cx="3794430" cy="30216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794430">
                  <a:extLst>
                    <a:ext uri="{9D8B030D-6E8A-4147-A177-3AD203B41FA5}">
                      <a16:colId xmlns:a16="http://schemas.microsoft.com/office/drawing/2014/main" val="4162788006"/>
                    </a:ext>
                  </a:extLst>
                </a:gridCol>
              </a:tblGrid>
              <a:tr h="5528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/>
                        <a:t>KEY QUESTION</a:t>
                      </a:r>
                      <a:endParaRPr lang="en-GB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3293178"/>
                  </a:ext>
                </a:extLst>
              </a:tr>
              <a:tr h="2457089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Tesla’s CEO, Elon Musk, is always looking for new,</a:t>
                      </a:r>
                      <a:r>
                        <a:rPr lang="en-GB" sz="1300" baseline="0" dirty="0" smtClean="0"/>
                        <a:t> innovative ideas to improve the carbon footprint of the cars that the company create. He would like to design a new electric car that produces as little pollution as possible.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The cars that Tesla currently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manufacture can be very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large, quirky and expensive.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Can you help him to create a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more affordable, appealing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and environmentally friendly </a:t>
                      </a:r>
                      <a:br>
                        <a:rPr lang="en-GB" sz="1300" baseline="0" dirty="0" smtClean="0"/>
                      </a:br>
                      <a:r>
                        <a:rPr lang="en-GB" sz="1300" baseline="0" dirty="0" smtClean="0"/>
                        <a:t>vehicle?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6050792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529604"/>
              </p:ext>
            </p:extLst>
          </p:nvPr>
        </p:nvGraphicFramePr>
        <p:xfrm>
          <a:off x="3962400" y="404788"/>
          <a:ext cx="3121891" cy="637372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24709">
                  <a:extLst>
                    <a:ext uri="{9D8B030D-6E8A-4147-A177-3AD203B41FA5}">
                      <a16:colId xmlns:a16="http://schemas.microsoft.com/office/drawing/2014/main" val="1213308888"/>
                    </a:ext>
                  </a:extLst>
                </a:gridCol>
                <a:gridCol w="2097182">
                  <a:extLst>
                    <a:ext uri="{9D8B030D-6E8A-4147-A177-3AD203B41FA5}">
                      <a16:colId xmlns:a16="http://schemas.microsoft.com/office/drawing/2014/main" val="1968471527"/>
                    </a:ext>
                  </a:extLst>
                </a:gridCol>
              </a:tblGrid>
              <a:tr h="437447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baseline="0" dirty="0" smtClean="0"/>
                        <a:t>BRIEF </a:t>
                      </a:r>
                      <a:endParaRPr lang="en-GB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6821641"/>
                  </a:ext>
                </a:extLst>
              </a:tr>
              <a:tr h="379121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u="sng" dirty="0" smtClean="0"/>
                        <a:t>Structure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9564064"/>
                  </a:ext>
                </a:extLst>
              </a:tr>
              <a:tr h="131234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Design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You</a:t>
                      </a:r>
                      <a:r>
                        <a:rPr lang="en-GB" sz="1200" baseline="0" dirty="0" smtClean="0"/>
                        <a:t> will need to c</a:t>
                      </a:r>
                      <a:r>
                        <a:rPr lang="en-GB" sz="1200" dirty="0" smtClean="0"/>
                        <a:t>reate</a:t>
                      </a:r>
                      <a:r>
                        <a:rPr lang="en-GB" sz="1200" baseline="0" dirty="0" smtClean="0"/>
                        <a:t> a wooden structure to encase your electrical system. It must be strong enough to withstand a journey. Your vehicle will travel in a linear motion.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666167"/>
                  </a:ext>
                </a:extLst>
              </a:tr>
              <a:tr h="874894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Vocabulary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350" dirty="0" smtClean="0"/>
                        <a:t>Structure, secure,</a:t>
                      </a:r>
                      <a:r>
                        <a:rPr lang="en-GB" sz="1350" baseline="0" dirty="0" smtClean="0"/>
                        <a:t> frame, prototype, component, rigid, stability, strength, axel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6344684"/>
                  </a:ext>
                </a:extLst>
              </a:tr>
              <a:tr h="320794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b="1" u="sng" dirty="0" smtClean="0"/>
                        <a:t>Electrical and Mechanical System</a:t>
                      </a:r>
                      <a:endParaRPr lang="en-GB" sz="1600" b="1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1527170"/>
                  </a:ext>
                </a:extLst>
              </a:tr>
              <a:tr h="131234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Circuit</a:t>
                      </a:r>
                      <a:r>
                        <a:rPr lang="en-GB" sz="1400" baseline="0" dirty="0" smtClean="0"/>
                        <a:t> with motor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Most importantly,</a:t>
                      </a:r>
                      <a:r>
                        <a:rPr lang="en-GB" sz="1200" baseline="0" dirty="0" smtClean="0"/>
                        <a:t> your vehicle will need to travel. You will need to create a secure, working circuit containing a motor to enable your car to move along the ground.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8214864"/>
                  </a:ext>
                </a:extLst>
              </a:tr>
              <a:tr h="78740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Axle</a:t>
                      </a:r>
                      <a:endParaRPr lang="en-GB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rod or shaft that connects a pair of wheels to propel them and retain the position of the wheels to one another.</a:t>
                      </a:r>
                      <a:endParaRPr lang="en-GB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303479"/>
                  </a:ext>
                </a:extLst>
              </a:tr>
              <a:tr h="787405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Chassis</a:t>
                      </a:r>
                      <a:endParaRPr lang="en-GB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Chassis is the load-bearing part of the frame – the 'frame', then, is the rest of the structural body of the car.</a:t>
                      </a:r>
                      <a:endParaRPr lang="en-GB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0321798"/>
                  </a:ext>
                </a:extLst>
              </a:tr>
            </a:tbl>
          </a:graphicData>
        </a:graphic>
      </p:graphicFrame>
      <p:pic>
        <p:nvPicPr>
          <p:cNvPr id="6" name="Picture 2" descr="How Much Does A Tesla Cost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19" y="951605"/>
            <a:ext cx="1524007" cy="87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19" y="1824655"/>
            <a:ext cx="1518712" cy="86264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720" y="2697705"/>
            <a:ext cx="1468586" cy="889521"/>
          </a:xfrm>
          <a:prstGeom prst="rect">
            <a:avLst/>
          </a:prstGeom>
        </p:spPr>
      </p:pic>
      <p:pic>
        <p:nvPicPr>
          <p:cNvPr id="15" name="Picture 2" descr="Image result for design technology car projec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707" y="5105695"/>
            <a:ext cx="1652453" cy="128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Group 16"/>
          <p:cNvGrpSpPr/>
          <p:nvPr/>
        </p:nvGrpSpPr>
        <p:grpSpPr>
          <a:xfrm>
            <a:off x="7865584" y="3665822"/>
            <a:ext cx="1085854" cy="686957"/>
            <a:chOff x="7684957" y="4189970"/>
            <a:chExt cx="1552505" cy="87644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7604" t="6648" r="7961" b="34602"/>
            <a:stretch/>
          </p:blipFill>
          <p:spPr>
            <a:xfrm>
              <a:off x="7684957" y="4189970"/>
              <a:ext cx="1552505" cy="808868"/>
            </a:xfrm>
            <a:prstGeom prst="rect">
              <a:avLst/>
            </a:prstGeom>
          </p:spPr>
        </p:pic>
        <p:cxnSp>
          <p:nvCxnSpPr>
            <p:cNvPr id="12" name="Straight Connector 11"/>
            <p:cNvCxnSpPr/>
            <p:nvPr/>
          </p:nvCxnSpPr>
          <p:spPr>
            <a:xfrm>
              <a:off x="7699705" y="4998838"/>
              <a:ext cx="519262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8482473" y="4998838"/>
              <a:ext cx="567109" cy="0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8218967" y="4998838"/>
              <a:ext cx="242242" cy="675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028" name="Picture 4" descr="Industrial V Belt Pulley at Rs 3325/piece | Industrial Belt Pulley, बेल्ट  पुली, बेल्ट गरारी - Shree Hari Manufacturers, Rajkot | ID: 672164619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1501" y="6270190"/>
            <a:ext cx="620541" cy="552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58608" y="6260956"/>
            <a:ext cx="1013952" cy="57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5097</TotalTime>
  <Words>436</Words>
  <Application>Microsoft Office PowerPoint</Application>
  <PresentationFormat>A4 Paper (210x297 mm)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Electric Cars|  Year 5 | Autumn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Emma Calvert</cp:lastModifiedBy>
  <cp:revision>121</cp:revision>
  <cp:lastPrinted>2017-10-30T10:21:12Z</cp:lastPrinted>
  <dcterms:created xsi:type="dcterms:W3CDTF">2017-10-15T20:56:30Z</dcterms:created>
  <dcterms:modified xsi:type="dcterms:W3CDTF">2022-09-29T13:11:55Z</dcterms:modified>
</cp:coreProperties>
</file>