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906000" cy="6858000" type="A4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A488322-F2BA-4B5B-9748-0D474271808F}" styleName="Medium Style 3 - 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68D230F3-CF80-4859-8CE7-A43EE81993B5}" styleName="Light Style 1 - Accent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912C8C85-51F0-491E-9774-3900AFEF0FD7}" styleName="Light Style 2 - Accent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353" autoAdjust="0"/>
    <p:restoredTop sz="86496" autoAdjust="0"/>
  </p:normalViewPr>
  <p:slideViewPr>
    <p:cSldViewPr snapToGrid="0" snapToObjects="1">
      <p:cViewPr varScale="1">
        <p:scale>
          <a:sx n="73" d="100"/>
          <a:sy n="73" d="100"/>
        </p:scale>
        <p:origin x="1458" y="84"/>
      </p:cViewPr>
      <p:guideLst>
        <p:guide orient="horz" pos="2160"/>
        <p:guide pos="31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4/27/2022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3013"/>
            <a:ext cx="48466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5598"/>
            <a:ext cx="5444490" cy="3915489"/>
          </a:xfrm>
          <a:prstGeom prst="rect">
            <a:avLst/>
          </a:prstGeom>
        </p:spPr>
        <p:txBody>
          <a:bodyPr vert="horz" lIns="91440" tIns="45720" rIns="91440" bIns="45720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4/27/2022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4/27/2022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4/27/2022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4/27/2022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6477" y="47193"/>
            <a:ext cx="8502568" cy="273090"/>
          </a:xfrm>
        </p:spPr>
        <p:txBody>
          <a:bodyPr numCol="1">
            <a:noAutofit/>
          </a:bodyPr>
          <a:lstStyle/>
          <a:p>
            <a:pPr algn="l"/>
            <a:r>
              <a:rPr lang="en-US" sz="1600" b="1" dirty="0" smtClean="0"/>
              <a:t>Shirley Heath </a:t>
            </a:r>
            <a:r>
              <a:rPr lang="en-US" sz="1800" b="1" dirty="0" smtClean="0"/>
              <a:t>	                    </a:t>
            </a:r>
            <a:r>
              <a:rPr lang="en-US" sz="1800" b="1" dirty="0" err="1" smtClean="0"/>
              <a:t>Quel</a:t>
            </a:r>
            <a:r>
              <a:rPr lang="en-US" sz="1800" b="1" dirty="0" smtClean="0"/>
              <a:t> temps fait-</a:t>
            </a:r>
            <a:r>
              <a:rPr lang="en-US" sz="1800" b="1" dirty="0" err="1" smtClean="0"/>
              <a:t>il</a:t>
            </a:r>
            <a:r>
              <a:rPr lang="en-US" sz="1800" b="1" dirty="0" smtClean="0"/>
              <a:t>? </a:t>
            </a:r>
            <a:r>
              <a:rPr lang="en-US" sz="1800" b="1" dirty="0"/>
              <a:t>| </a:t>
            </a:r>
            <a:r>
              <a:rPr lang="en-US" sz="1800" b="1" dirty="0" smtClean="0"/>
              <a:t>Year </a:t>
            </a:r>
            <a:r>
              <a:rPr lang="en-US" sz="1800" b="1" dirty="0"/>
              <a:t>4</a:t>
            </a:r>
            <a:r>
              <a:rPr lang="en-US" sz="1800" b="1" dirty="0" smtClean="0"/>
              <a:t>| Summer 2</a:t>
            </a:r>
            <a:endParaRPr lang="en-US" sz="1800" b="1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0" y="320283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96424866"/>
              </p:ext>
            </p:extLst>
          </p:nvPr>
        </p:nvGraphicFramePr>
        <p:xfrm>
          <a:off x="6603242" y="417861"/>
          <a:ext cx="3005742" cy="560832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477989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1527753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487680">
                <a:tc gridSpan="2"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Vocabulary - weather</a:t>
                      </a:r>
                      <a:endParaRPr lang="en-US" sz="18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487680"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Il fait </a:t>
                      </a:r>
                      <a:r>
                        <a:rPr lang="en-GB" sz="1600" dirty="0" err="1" smtClean="0"/>
                        <a:t>chaud</a:t>
                      </a:r>
                      <a:endParaRPr lang="en-GB" sz="1600" dirty="0" smtClean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It’s hot.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dirty="0" smtClean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487680"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Il </a:t>
                      </a:r>
                      <a:r>
                        <a:rPr lang="en-GB" sz="1600" dirty="0" err="1" smtClean="0"/>
                        <a:t>gèle</a:t>
                      </a:r>
                      <a:endParaRPr lang="en-GB" sz="1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It’s freezing/icy.</a:t>
                      </a:r>
                      <a:endParaRPr lang="en-GB" sz="1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  <a:tr h="487680"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Il fait </a:t>
                      </a:r>
                      <a:r>
                        <a:rPr lang="en-GB" sz="1600" dirty="0" err="1" smtClean="0"/>
                        <a:t>froid</a:t>
                      </a:r>
                      <a:r>
                        <a:rPr lang="en-GB" sz="1600" dirty="0" smtClean="0"/>
                        <a:t>.</a:t>
                      </a:r>
                      <a:endParaRPr lang="en-GB" sz="1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It’s</a:t>
                      </a:r>
                      <a:r>
                        <a:rPr lang="en-GB" sz="1600" baseline="0" dirty="0" smtClean="0"/>
                        <a:t> </a:t>
                      </a:r>
                      <a:r>
                        <a:rPr lang="en-GB" sz="1600" dirty="0" smtClean="0"/>
                        <a:t>cold.</a:t>
                      </a:r>
                    </a:p>
                    <a:p>
                      <a:endParaRPr lang="en-GB" sz="1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34594781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Il</a:t>
                      </a:r>
                      <a:r>
                        <a:rPr lang="en-GB" sz="1600" baseline="0" dirty="0" smtClean="0"/>
                        <a:t> </a:t>
                      </a:r>
                      <a:r>
                        <a:rPr lang="en-GB" sz="1600" baseline="0" dirty="0" err="1" smtClean="0"/>
                        <a:t>neige</a:t>
                      </a:r>
                      <a:endParaRPr lang="en-GB" sz="1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It’s snowing.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98772385"/>
                  </a:ext>
                </a:extLst>
              </a:tr>
              <a:tr h="48768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Il fait du </a:t>
                      </a:r>
                      <a:r>
                        <a:rPr lang="en-GB" sz="1600" dirty="0" err="1" smtClean="0"/>
                        <a:t>soleil</a:t>
                      </a:r>
                      <a:r>
                        <a:rPr lang="en-GB" sz="1600" dirty="0" smtClean="0"/>
                        <a:t>. </a:t>
                      </a:r>
                    </a:p>
                    <a:p>
                      <a:endParaRPr lang="en-GB" sz="1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It’s sunny.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32408064"/>
                  </a:ext>
                </a:extLst>
              </a:tr>
              <a:tr h="48768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Il fait du vent. </a:t>
                      </a:r>
                      <a:endParaRPr lang="en-GB" sz="1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It’s windy.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53600408"/>
                  </a:ext>
                </a:extLst>
              </a:tr>
              <a:tr h="48768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Il </a:t>
                      </a:r>
                      <a:r>
                        <a:rPr lang="en-GB" sz="1600" dirty="0" err="1" smtClean="0"/>
                        <a:t>pleut</a:t>
                      </a:r>
                      <a:r>
                        <a:rPr lang="en-GB" sz="1600" dirty="0" smtClean="0"/>
                        <a:t>. </a:t>
                      </a:r>
                    </a:p>
                    <a:p>
                      <a:endParaRPr lang="en-GB" sz="1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It’s raining.</a:t>
                      </a:r>
                    </a:p>
                    <a:p>
                      <a:endParaRPr lang="en-GB" sz="1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532121363"/>
                  </a:ext>
                </a:extLst>
              </a:tr>
              <a:tr h="48768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err="1" smtClean="0"/>
                        <a:t>Quand</a:t>
                      </a:r>
                      <a:r>
                        <a:rPr lang="en-GB" sz="1600" dirty="0" smtClean="0"/>
                        <a:t> …, </a:t>
                      </a:r>
                      <a:r>
                        <a:rPr lang="en-GB" sz="1600" dirty="0" err="1" smtClean="0"/>
                        <a:t>il</a:t>
                      </a:r>
                      <a:r>
                        <a:rPr lang="en-GB" sz="1600" dirty="0" smtClean="0"/>
                        <a:t> </a:t>
                      </a:r>
                      <a:r>
                        <a:rPr lang="en-GB" sz="1600" dirty="0" err="1" smtClean="0"/>
                        <a:t>te</a:t>
                      </a:r>
                      <a:r>
                        <a:rPr lang="en-GB" sz="1600" dirty="0" smtClean="0"/>
                        <a:t> </a:t>
                      </a:r>
                      <a:r>
                        <a:rPr lang="en-GB" sz="1600" dirty="0" err="1" smtClean="0"/>
                        <a:t>faut</a:t>
                      </a:r>
                      <a:r>
                        <a:rPr lang="en-GB" sz="1600" dirty="0" smtClean="0"/>
                        <a:t> …</a:t>
                      </a:r>
                    </a:p>
                    <a:p>
                      <a:endParaRPr lang="en-GB" sz="1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When</a:t>
                      </a:r>
                      <a:r>
                        <a:rPr lang="en-GB" sz="1600" baseline="0" dirty="0" smtClean="0"/>
                        <a:t> it’s …, you need ….</a:t>
                      </a:r>
                      <a:endParaRPr lang="en-GB" sz="1600" dirty="0" smtClean="0"/>
                    </a:p>
                    <a:p>
                      <a:endParaRPr lang="en-GB" sz="1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359705982"/>
                  </a:ext>
                </a:extLst>
              </a:tr>
              <a:tr h="48768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Il</a:t>
                      </a:r>
                      <a:r>
                        <a:rPr lang="en-GB" sz="1600" baseline="0" dirty="0" smtClean="0"/>
                        <a:t> fait .. </a:t>
                      </a:r>
                      <a:r>
                        <a:rPr lang="en-GB" sz="1600" baseline="0" dirty="0" err="1" smtClean="0"/>
                        <a:t>degrés</a:t>
                      </a:r>
                      <a:endParaRPr lang="en-GB" sz="1600" dirty="0" smtClean="0"/>
                    </a:p>
                    <a:p>
                      <a:endParaRPr lang="en-GB" sz="1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It’s … degrees</a:t>
                      </a:r>
                      <a:endParaRPr lang="en-GB" sz="1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02049442"/>
                  </a:ext>
                </a:extLst>
              </a:tr>
              <a:tr h="487680"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… </a:t>
                      </a:r>
                      <a:r>
                        <a:rPr lang="en-GB" sz="1600" dirty="0" err="1" smtClean="0"/>
                        <a:t>moins</a:t>
                      </a:r>
                      <a:endParaRPr lang="en-GB" sz="1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minus</a:t>
                      </a:r>
                      <a:endParaRPr lang="en-GB" sz="1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528893029"/>
                  </a:ext>
                </a:extLst>
              </a:tr>
            </a:tbl>
          </a:graphicData>
        </a:graphic>
      </p:graphicFrame>
      <p:sp>
        <p:nvSpPr>
          <p:cNvPr id="3" name="AutoShape 2" descr="Image result for pinwheel pizz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4" name="AutoShape 8" descr="Image result for muffins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2836331"/>
              </p:ext>
            </p:extLst>
          </p:nvPr>
        </p:nvGraphicFramePr>
        <p:xfrm>
          <a:off x="214006" y="4957707"/>
          <a:ext cx="6193779" cy="1800501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3058955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3134824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378824">
                <a:tc gridSpan="2"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Vocabulary – dates</a:t>
                      </a:r>
                      <a:endParaRPr lang="en-US" sz="18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381082">
                <a:tc>
                  <a:txBody>
                    <a:bodyPr/>
                    <a:lstStyle/>
                    <a:p>
                      <a:r>
                        <a:rPr lang="en-GB" sz="1600" dirty="0" err="1" smtClean="0"/>
                        <a:t>lundi</a:t>
                      </a:r>
                      <a:r>
                        <a:rPr lang="en-GB" sz="1600" dirty="0" smtClean="0"/>
                        <a:t>,</a:t>
                      </a:r>
                      <a:r>
                        <a:rPr lang="en-GB" sz="1600" baseline="0" dirty="0" smtClean="0"/>
                        <a:t> le 5 </a:t>
                      </a:r>
                      <a:r>
                        <a:rPr lang="en-GB" sz="1600" baseline="0" dirty="0" err="1" smtClean="0"/>
                        <a:t>juin</a:t>
                      </a:r>
                      <a:endParaRPr lang="en-GB" sz="1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Monday</a:t>
                      </a:r>
                      <a:r>
                        <a:rPr lang="en-GB" sz="1600" baseline="0" dirty="0" smtClean="0"/>
                        <a:t> 5th June</a:t>
                      </a:r>
                      <a:endParaRPr lang="en-GB" sz="1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  <a:tr h="34686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Le 5 </a:t>
                      </a:r>
                      <a:r>
                        <a:rPr lang="en-GB" sz="1600" dirty="0" err="1" smtClean="0"/>
                        <a:t>juin</a:t>
                      </a:r>
                      <a:endParaRPr lang="en-GB" sz="1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The 5</a:t>
                      </a:r>
                      <a:r>
                        <a:rPr lang="en-GB" sz="1600" baseline="30000" dirty="0" smtClean="0"/>
                        <a:t>th</a:t>
                      </a:r>
                      <a:r>
                        <a:rPr lang="en-GB" sz="1600" dirty="0" smtClean="0"/>
                        <a:t> June</a:t>
                      </a:r>
                      <a:endParaRPr lang="en-GB" sz="1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34594781"/>
                  </a:ext>
                </a:extLst>
              </a:tr>
              <a:tr h="34686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err="1" smtClean="0"/>
                        <a:t>C’est</a:t>
                      </a:r>
                      <a:r>
                        <a:rPr lang="en-GB" sz="1600" dirty="0" smtClean="0"/>
                        <a:t> </a:t>
                      </a:r>
                      <a:r>
                        <a:rPr lang="en-GB" sz="1600" dirty="0" err="1" smtClean="0"/>
                        <a:t>quand</a:t>
                      </a:r>
                      <a:r>
                        <a:rPr lang="en-GB" sz="1600" dirty="0" smtClean="0"/>
                        <a:t>, ton</a:t>
                      </a:r>
                      <a:r>
                        <a:rPr lang="en-GB" sz="1600" baseline="0" dirty="0" smtClean="0"/>
                        <a:t> </a:t>
                      </a:r>
                      <a:r>
                        <a:rPr lang="en-GB" sz="1600" baseline="0" dirty="0" err="1" smtClean="0"/>
                        <a:t>anniversaire</a:t>
                      </a:r>
                      <a:r>
                        <a:rPr lang="en-GB" sz="1600" baseline="0" dirty="0" smtClean="0"/>
                        <a:t>?</a:t>
                      </a:r>
                      <a:endParaRPr lang="en-GB" sz="1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When is your</a:t>
                      </a:r>
                      <a:r>
                        <a:rPr lang="en-GB" sz="1600" baseline="0" dirty="0" smtClean="0"/>
                        <a:t> birthday?</a:t>
                      </a:r>
                      <a:endParaRPr lang="en-GB" sz="1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60316309"/>
                  </a:ext>
                </a:extLst>
              </a:tr>
              <a:tr h="34686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err="1" smtClean="0"/>
                        <a:t>Quelle</a:t>
                      </a:r>
                      <a:r>
                        <a:rPr lang="en-GB" sz="1600" baseline="0" dirty="0" smtClean="0"/>
                        <a:t> </a:t>
                      </a:r>
                      <a:r>
                        <a:rPr lang="en-GB" sz="1600" baseline="0" dirty="0" err="1" smtClean="0"/>
                        <a:t>est</a:t>
                      </a:r>
                      <a:r>
                        <a:rPr lang="en-GB" sz="1600" baseline="0" dirty="0" smtClean="0"/>
                        <a:t> la date </a:t>
                      </a:r>
                      <a:r>
                        <a:rPr lang="en-GB" sz="1600" baseline="0" dirty="0" err="1" smtClean="0"/>
                        <a:t>aujourd’hui</a:t>
                      </a:r>
                      <a:r>
                        <a:rPr lang="en-GB" sz="1600" baseline="0" dirty="0" smtClean="0"/>
                        <a:t>?</a:t>
                      </a:r>
                      <a:endParaRPr lang="en-GB" sz="1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What is the date today?</a:t>
                      </a:r>
                      <a:endParaRPr lang="en-GB" sz="1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3379558"/>
                  </a:ext>
                </a:extLst>
              </a:tr>
            </a:tbl>
          </a:graphicData>
        </a:graphic>
      </p:graphicFrame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42700938"/>
              </p:ext>
            </p:extLst>
          </p:nvPr>
        </p:nvGraphicFramePr>
        <p:xfrm>
          <a:off x="214006" y="417862"/>
          <a:ext cx="2994783" cy="446626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438938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1555845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591097">
                <a:tc gridSpan="2"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Vocabulary</a:t>
                      </a:r>
                      <a:r>
                        <a:rPr lang="en-US" sz="1800" baseline="0" dirty="0" smtClean="0"/>
                        <a:t> – clothing for different weather</a:t>
                      </a:r>
                      <a:endParaRPr lang="en-US" sz="18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462754">
                <a:tc>
                  <a:txBody>
                    <a:bodyPr/>
                    <a:lstStyle/>
                    <a:p>
                      <a:r>
                        <a:rPr lang="en-GB" dirty="0" smtClean="0"/>
                        <a:t>Je </a:t>
                      </a:r>
                      <a:r>
                        <a:rPr lang="en-GB" dirty="0" err="1" smtClean="0"/>
                        <a:t>porte</a:t>
                      </a:r>
                      <a:r>
                        <a:rPr lang="en-GB" dirty="0" smtClean="0"/>
                        <a:t> ..</a:t>
                      </a:r>
                      <a:endParaRPr lang="en-GB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I</a:t>
                      </a:r>
                      <a:r>
                        <a:rPr lang="en-GB" baseline="0" dirty="0" smtClean="0"/>
                        <a:t> wear ..</a:t>
                      </a:r>
                      <a:endParaRPr lang="en-GB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  <a:tr h="462754">
                <a:tc>
                  <a:txBody>
                    <a:bodyPr/>
                    <a:lstStyle/>
                    <a:p>
                      <a:r>
                        <a:rPr lang="en-GB" dirty="0" smtClean="0"/>
                        <a:t>Un </a:t>
                      </a:r>
                      <a:r>
                        <a:rPr lang="en-GB" dirty="0" err="1" smtClean="0"/>
                        <a:t>manteau</a:t>
                      </a:r>
                      <a:endParaRPr lang="en-GB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A coat</a:t>
                      </a:r>
                      <a:endParaRPr lang="en-GB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65954426"/>
                  </a:ext>
                </a:extLst>
              </a:tr>
              <a:tr h="462754">
                <a:tc>
                  <a:txBody>
                    <a:bodyPr/>
                    <a:lstStyle/>
                    <a:p>
                      <a:r>
                        <a:rPr lang="en-GB" dirty="0" smtClean="0"/>
                        <a:t>Un chapeau</a:t>
                      </a:r>
                      <a:endParaRPr lang="en-GB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A hat</a:t>
                      </a:r>
                      <a:endParaRPr lang="en-GB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34594781"/>
                  </a:ext>
                </a:extLst>
              </a:tr>
              <a:tr h="462754">
                <a:tc>
                  <a:txBody>
                    <a:bodyPr/>
                    <a:lstStyle/>
                    <a:p>
                      <a:r>
                        <a:rPr lang="en-GB" dirty="0" smtClean="0"/>
                        <a:t>Un parapluie</a:t>
                      </a:r>
                      <a:endParaRPr lang="en-GB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An umbrella</a:t>
                      </a:r>
                      <a:endParaRPr lang="en-GB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98772385"/>
                  </a:ext>
                </a:extLst>
              </a:tr>
              <a:tr h="462754">
                <a:tc>
                  <a:txBody>
                    <a:bodyPr/>
                    <a:lstStyle/>
                    <a:p>
                      <a:r>
                        <a:rPr lang="en-GB" dirty="0" err="1" smtClean="0"/>
                        <a:t>Une</a:t>
                      </a:r>
                      <a:r>
                        <a:rPr lang="en-GB" dirty="0" smtClean="0"/>
                        <a:t> </a:t>
                      </a:r>
                      <a:r>
                        <a:rPr lang="en-GB" dirty="0" err="1" smtClean="0"/>
                        <a:t>écharpe</a:t>
                      </a:r>
                      <a:endParaRPr lang="en-GB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A scarf</a:t>
                      </a:r>
                      <a:endParaRPr lang="en-GB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32408064"/>
                  </a:ext>
                </a:extLst>
              </a:tr>
              <a:tr h="462754">
                <a:tc>
                  <a:txBody>
                    <a:bodyPr/>
                    <a:lstStyle/>
                    <a:p>
                      <a:r>
                        <a:rPr lang="en-GB" dirty="0" smtClean="0"/>
                        <a:t>Des </a:t>
                      </a:r>
                      <a:r>
                        <a:rPr lang="en-GB" dirty="0" err="1" smtClean="0"/>
                        <a:t>gants</a:t>
                      </a:r>
                      <a:endParaRPr lang="en-GB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Gloves</a:t>
                      </a:r>
                      <a:endParaRPr lang="en-GB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53600408"/>
                  </a:ext>
                </a:extLst>
              </a:tr>
              <a:tr h="491677">
                <a:tc>
                  <a:txBody>
                    <a:bodyPr/>
                    <a:lstStyle/>
                    <a:p>
                      <a:r>
                        <a:rPr lang="en-GB" dirty="0" smtClean="0"/>
                        <a:t>Des bottes</a:t>
                      </a:r>
                      <a:endParaRPr lang="en-GB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800" i="0" dirty="0" smtClean="0"/>
                        <a:t>boots</a:t>
                      </a:r>
                      <a:endParaRPr lang="en-GB" sz="1600" i="0" dirty="0" smtClean="0"/>
                    </a:p>
                    <a:p>
                      <a:endParaRPr lang="en-GB" sz="1600" i="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532121363"/>
                  </a:ext>
                </a:extLst>
              </a:tr>
              <a:tr h="520599">
                <a:tc>
                  <a:txBody>
                    <a:bodyPr/>
                    <a:lstStyle/>
                    <a:p>
                      <a:r>
                        <a:rPr lang="en-GB" dirty="0" smtClean="0"/>
                        <a:t>Des lunettes de </a:t>
                      </a:r>
                      <a:r>
                        <a:rPr lang="en-GB" dirty="0" err="1" smtClean="0"/>
                        <a:t>soleil</a:t>
                      </a:r>
                      <a:endParaRPr lang="en-GB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800" i="0" dirty="0" smtClean="0"/>
                        <a:t>sunglasses</a:t>
                      </a:r>
                      <a:endParaRPr lang="en-GB" sz="1800" i="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590930012"/>
                  </a:ext>
                </a:extLst>
              </a:tr>
            </a:tbl>
          </a:graphicData>
        </a:graphic>
      </p:graphicFrame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/>
          <a:srcRect t="24894" b="24894"/>
          <a:stretch/>
        </p:blipFill>
        <p:spPr>
          <a:xfrm>
            <a:off x="3402043" y="3724175"/>
            <a:ext cx="3005742" cy="1004308"/>
          </a:xfrm>
          <a:prstGeom prst="rect">
            <a:avLst/>
          </a:prstGeom>
        </p:spPr>
      </p:pic>
      <p:pic>
        <p:nvPicPr>
          <p:cNvPr id="1026" name="Picture 2" descr="Image result for dressed for snow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7467" y="417862"/>
            <a:ext cx="2486184" cy="1659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6" descr="Image result for rainy day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8477" y="2076994"/>
            <a:ext cx="2261054" cy="15827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/>
          <p:cNvSpPr/>
          <p:nvPr/>
        </p:nvSpPr>
        <p:spPr>
          <a:xfrm>
            <a:off x="206477" y="1476103"/>
            <a:ext cx="3002312" cy="2821577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5050</TotalTime>
  <Words>164</Words>
  <Application>Microsoft Office PowerPoint</Application>
  <PresentationFormat>A4 Paper (210x297 mm)</PresentationFormat>
  <Paragraphs>49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Shirley Heath                      Quel temps fait-il? | Year 4| Summer 2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Suzanne Thompson</cp:lastModifiedBy>
  <cp:revision>105</cp:revision>
  <cp:lastPrinted>2017-10-30T10:21:12Z</cp:lastPrinted>
  <dcterms:created xsi:type="dcterms:W3CDTF">2017-10-15T20:56:30Z</dcterms:created>
  <dcterms:modified xsi:type="dcterms:W3CDTF">2022-04-27T09:32:58Z</dcterms:modified>
</cp:coreProperties>
</file>