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25" d="100"/>
          <a:sy n="125" d="100"/>
        </p:scale>
        <p:origin x="134" y="-177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8/22/2022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8/22/2022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Healthy Me   Year </a:t>
            </a:r>
            <a:r>
              <a:rPr lang="en-US" sz="1800" b="1" dirty="0" smtClean="0"/>
              <a:t>Four| </a:t>
            </a:r>
            <a:r>
              <a:rPr lang="en-US" sz="1800" b="1" dirty="0" smtClean="0"/>
              <a:t>Spring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856650421"/>
              </p:ext>
            </p:extLst>
          </p:nvPr>
        </p:nvGraphicFramePr>
        <p:xfrm>
          <a:off x="3256920" y="393235"/>
          <a:ext cx="3050443" cy="6418695"/>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34645">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329821">
                <a:tc>
                  <a:txBody>
                    <a:bodyPr/>
                    <a:lstStyle/>
                    <a:p>
                      <a:pPr algn="just"/>
                      <a:r>
                        <a:rPr lang="en-GB" sz="1000" b="1" u="sng" dirty="0" smtClean="0"/>
                        <a:t>Piece 3 What do</a:t>
                      </a:r>
                      <a:r>
                        <a:rPr lang="en-GB" sz="1000" b="1" u="sng" baseline="0" dirty="0" smtClean="0"/>
                        <a:t> I know about smoking?</a:t>
                      </a:r>
                    </a:p>
                    <a:p>
                      <a:pPr marL="171450" indent="-171450" algn="just">
                        <a:buFont typeface="Arial" panose="020B0604020202020204" pitchFamily="34" charset="0"/>
                        <a:buChar char="•"/>
                      </a:pPr>
                      <a:r>
                        <a:rPr lang="en-GB" sz="1000" b="0" u="none" baseline="0" dirty="0" smtClean="0"/>
                        <a:t>Children can choose to smoke due to peer pressure in a friendship group. Cigarettes are addictive. </a:t>
                      </a:r>
                    </a:p>
                    <a:p>
                      <a:pPr marL="171450" indent="-171450" algn="just">
                        <a:buFont typeface="Arial" panose="020B0604020202020204" pitchFamily="34" charset="0"/>
                        <a:buChar char="•"/>
                      </a:pPr>
                      <a:r>
                        <a:rPr lang="en-GB" sz="1000" b="0" u="none" baseline="0" dirty="0" smtClean="0"/>
                        <a:t>Smokers are more likely to get problems with their heart and lungs. E-cigarettes/vaping are still risky for a person’s health.</a:t>
                      </a:r>
                    </a:p>
                    <a:p>
                      <a:pPr marL="171450" indent="-171450" algn="just">
                        <a:buFont typeface="Arial" panose="020B0604020202020204" pitchFamily="34" charset="0"/>
                        <a:buChar char="•"/>
                      </a:pPr>
                      <a:r>
                        <a:rPr lang="en-GB" sz="1000" b="0" u="none" baseline="0" dirty="0" smtClean="0"/>
                        <a:t>Breathing in other people’s smoke is called passive smoking and is also unhealthy. </a:t>
                      </a:r>
                      <a:endParaRPr lang="en-GB" sz="1000" b="0" u="none" dirty="0" smtClean="0"/>
                    </a:p>
                  </a:txBody>
                  <a:tcPr marL="68580" marR="68580" marT="0" marB="0"/>
                </a:tc>
                <a:extLst>
                  <a:ext uri="{0D108BD9-81ED-4DB2-BD59-A6C34878D82A}">
                    <a16:rowId xmlns:a16="http://schemas.microsoft.com/office/drawing/2014/main" val="10001"/>
                  </a:ext>
                </a:extLst>
              </a:tr>
              <a:tr h="1578181">
                <a:tc>
                  <a:txBody>
                    <a:bodyPr/>
                    <a:lstStyle/>
                    <a:p>
                      <a:pPr algn="just"/>
                      <a:r>
                        <a:rPr lang="en-GB" sz="1000" b="1" u="sng" dirty="0" smtClean="0"/>
                        <a:t>Piece </a:t>
                      </a:r>
                      <a:r>
                        <a:rPr lang="en-GB" sz="1000" b="1" u="sng" dirty="0" smtClean="0"/>
                        <a:t>4 What do I know about alcohol? </a:t>
                      </a:r>
                    </a:p>
                    <a:p>
                      <a:pPr marL="171450" indent="-171450" algn="just">
                        <a:buFont typeface="Arial" panose="020B0604020202020204" pitchFamily="34" charset="0"/>
                        <a:buChar char="•"/>
                      </a:pPr>
                      <a:r>
                        <a:rPr lang="en-GB" sz="1000" b="0" u="none" dirty="0" smtClean="0"/>
                        <a:t>As the liver cleans the blood, it cleans alcohol out of the body and tries to flush away things that our bodies don’t need, like alcohol. Alcohol does not have any useful nutrients for our bodies so the liver has to work hard to get rid of it.</a:t>
                      </a:r>
                    </a:p>
                    <a:p>
                      <a:pPr marL="171450" indent="-171450" algn="just">
                        <a:buFont typeface="Arial" panose="020B0604020202020204" pitchFamily="34" charset="0"/>
                        <a:buChar char="•"/>
                      </a:pPr>
                      <a:r>
                        <a:rPr lang="en-GB" sz="1000" b="0" u="none" dirty="0" smtClean="0"/>
                        <a:t>You have to be 18 to buy alcohol. Alcohol affects children’s brains and behaviour much more than adults’.</a:t>
                      </a:r>
                    </a:p>
                    <a:p>
                      <a:pPr marL="171450" indent="-171450" algn="just">
                        <a:buFont typeface="Arial" panose="020B0604020202020204" pitchFamily="34" charset="0"/>
                        <a:buChar char="•"/>
                      </a:pPr>
                      <a:r>
                        <a:rPr lang="en-GB" sz="1000" b="0" u="none" dirty="0" smtClean="0"/>
                        <a:t>When you drink alcohol, it can change your behaviour. </a:t>
                      </a:r>
                      <a:endParaRPr lang="en-US" sz="1000" b="0" u="none" dirty="0" smtClean="0"/>
                    </a:p>
                  </a:txBody>
                  <a:tcPr marL="68580" marR="68580" marT="0" marB="0"/>
                </a:tc>
                <a:extLst>
                  <a:ext uri="{0D108BD9-81ED-4DB2-BD59-A6C34878D82A}">
                    <a16:rowId xmlns:a16="http://schemas.microsoft.com/office/drawing/2014/main" val="10002"/>
                  </a:ext>
                </a:extLst>
              </a:tr>
              <a:tr h="1462804">
                <a:tc>
                  <a:txBody>
                    <a:bodyPr/>
                    <a:lstStyle/>
                    <a:p>
                      <a:pPr algn="just"/>
                      <a:r>
                        <a:rPr lang="en-US" sz="1000" b="1" u="sng" dirty="0" smtClean="0">
                          <a:solidFill>
                            <a:schemeClr val="tx1"/>
                          </a:solidFill>
                        </a:rPr>
                        <a:t>Piece </a:t>
                      </a:r>
                      <a:r>
                        <a:rPr lang="en-US" sz="1000" b="1" u="sng" dirty="0" smtClean="0">
                          <a:solidFill>
                            <a:schemeClr val="tx1"/>
                          </a:solidFill>
                        </a:rPr>
                        <a:t>5   Healthy friendships.</a:t>
                      </a:r>
                    </a:p>
                    <a:p>
                      <a:pPr marL="171450" indent="-171450" algn="just">
                        <a:buFont typeface="Arial" panose="020B0604020202020204" pitchFamily="34" charset="0"/>
                        <a:buChar char="•"/>
                      </a:pPr>
                      <a:r>
                        <a:rPr lang="en-GB" sz="1000" b="0" u="none" dirty="0" smtClean="0"/>
                        <a:t>The</a:t>
                      </a:r>
                      <a:r>
                        <a:rPr lang="en-GB" sz="1000" b="0" u="none" baseline="0" dirty="0" smtClean="0"/>
                        <a:t> features of a healthy or positive </a:t>
                      </a:r>
                      <a:r>
                        <a:rPr lang="en-GB" sz="1000" b="0" u="none" dirty="0" smtClean="0"/>
                        <a:t>friendship/relationship</a:t>
                      </a:r>
                      <a:r>
                        <a:rPr lang="en-GB" sz="1000" b="0" u="none" baseline="0" dirty="0" smtClean="0"/>
                        <a:t> are </a:t>
                      </a:r>
                      <a:r>
                        <a:rPr lang="en-GB" sz="1000" b="0" u="none" dirty="0" smtClean="0"/>
                        <a:t>e.g. people who like you for who you are, won’t make you do things you don’t want to, won’t put you under pressure etc.</a:t>
                      </a:r>
                    </a:p>
                    <a:p>
                      <a:pPr marL="171450" indent="-171450" algn="just">
                        <a:buFont typeface="Arial" panose="020B0604020202020204" pitchFamily="34" charset="0"/>
                        <a:buChar char="•"/>
                      </a:pPr>
                      <a:r>
                        <a:rPr lang="en-GB" sz="1000" b="0" u="none" dirty="0" smtClean="0"/>
                        <a:t>I need to recognise when people/my friends are putting me under pressure and know assertive ways</a:t>
                      </a:r>
                      <a:r>
                        <a:rPr lang="en-GB" sz="1000" b="0" u="none" baseline="0" dirty="0" smtClean="0"/>
                        <a:t> to deal with this. </a:t>
                      </a:r>
                    </a:p>
                    <a:p>
                      <a:pPr marL="171450" indent="-171450" algn="just">
                        <a:buFont typeface="Arial" panose="020B0604020202020204" pitchFamily="34" charset="0"/>
                        <a:buChar char="•"/>
                      </a:pPr>
                      <a:r>
                        <a:rPr lang="en-GB" sz="1000" b="0" u="none" baseline="0" dirty="0" smtClean="0"/>
                        <a:t>I should not feel </a:t>
                      </a:r>
                      <a:r>
                        <a:rPr lang="en-GB" sz="1000" b="0" u="none" baseline="0" smtClean="0"/>
                        <a:t>anxiety or </a:t>
                      </a:r>
                      <a:r>
                        <a:rPr lang="en-GB" sz="1000" b="0" u="none" baseline="0" dirty="0" smtClean="0"/>
                        <a:t>fear in a healthy relationship. </a:t>
                      </a:r>
                      <a:endParaRPr lang="en-GB" sz="1000" b="0" u="none" dirty="0"/>
                    </a:p>
                  </a:txBody>
                  <a:tcPr marL="68580" marR="68580" marT="0" marB="0"/>
                </a:tc>
                <a:extLst>
                  <a:ext uri="{0D108BD9-81ED-4DB2-BD59-A6C34878D82A}">
                    <a16:rowId xmlns:a16="http://schemas.microsoft.com/office/drawing/2014/main" val="2407509847"/>
                  </a:ext>
                </a:extLst>
              </a:tr>
              <a:tr h="1539858">
                <a:tc>
                  <a:txBody>
                    <a:bodyPr/>
                    <a:lstStyle/>
                    <a:p>
                      <a:pPr algn="just"/>
                      <a:r>
                        <a:rPr lang="en-US" sz="1000" b="1" i="0" u="sng" dirty="0" smtClean="0"/>
                        <a:t>Piece </a:t>
                      </a:r>
                      <a:r>
                        <a:rPr lang="en-US" sz="1000" b="1" i="0" u="sng" dirty="0" smtClean="0"/>
                        <a:t>6 Inner strength and assertiveness. </a:t>
                      </a:r>
                    </a:p>
                    <a:p>
                      <a:pPr marL="171450" indent="-171450" algn="just">
                        <a:buFont typeface="Arial" panose="020B0604020202020204" pitchFamily="34" charset="0"/>
                        <a:buChar char="•"/>
                      </a:pPr>
                      <a:r>
                        <a:rPr lang="en-GB" sz="1000" b="0" u="none" dirty="0" smtClean="0"/>
                        <a:t>As we grow older and change, our</a:t>
                      </a:r>
                      <a:r>
                        <a:rPr lang="en-GB" sz="1000" b="0" u="none" baseline="0" dirty="0" smtClean="0"/>
                        <a:t> </a:t>
                      </a:r>
                      <a:r>
                        <a:rPr lang="en-GB" sz="1000" b="0" u="none" dirty="0" smtClean="0"/>
                        <a:t>opinions and beliefs grow and change too-</a:t>
                      </a:r>
                      <a:r>
                        <a:rPr lang="en-GB" sz="1000" b="0" u="none" baseline="0" dirty="0" smtClean="0"/>
                        <a:t> therefore we deal with situations with friends differently with maturity.</a:t>
                      </a:r>
                    </a:p>
                    <a:p>
                      <a:pPr marL="171450" indent="-171450" algn="just">
                        <a:buFont typeface="Arial" panose="020B0604020202020204" pitchFamily="34" charset="0"/>
                        <a:buChar char="•"/>
                      </a:pPr>
                      <a:r>
                        <a:rPr lang="en-GB" sz="1000" b="0" u="none" baseline="0" dirty="0" smtClean="0"/>
                        <a:t>As we get older, we get better at recognising the difference between right and wrong.</a:t>
                      </a:r>
                    </a:p>
                    <a:p>
                      <a:pPr marL="171450" indent="-171450" algn="just">
                        <a:buFont typeface="Arial" panose="020B0604020202020204" pitchFamily="34" charset="0"/>
                        <a:buChar char="•"/>
                      </a:pPr>
                      <a:r>
                        <a:rPr lang="en-GB" sz="1000" b="0" u="none" baseline="0" dirty="0" smtClean="0"/>
                        <a:t>We also learn to be assertive in the right way but this takes time and practise. </a:t>
                      </a:r>
                      <a:endParaRPr lang="en-GB" sz="1000" b="0" u="none" dirty="0" smtClean="0"/>
                    </a:p>
                    <a:p>
                      <a:pPr marL="171450" indent="-171450" algn="just">
                        <a:buFont typeface="Arial" panose="020B0604020202020204" pitchFamily="34" charset="0"/>
                        <a:buChar char="•"/>
                      </a:pP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587596230"/>
              </p:ext>
            </p:extLst>
          </p:nvPr>
        </p:nvGraphicFramePr>
        <p:xfrm>
          <a:off x="265177" y="2892875"/>
          <a:ext cx="2811398" cy="3825977"/>
        </p:xfrm>
        <a:graphic>
          <a:graphicData uri="http://schemas.openxmlformats.org/drawingml/2006/table">
            <a:tbl>
              <a:tblPr firstRow="1" bandRow="1">
                <a:tableStyleId>{93296810-A885-4BE3-A3E7-6D5BEEA58F35}</a:tableStyleId>
              </a:tblPr>
              <a:tblGrid>
                <a:gridCol w="2811398">
                  <a:extLst>
                    <a:ext uri="{9D8B030D-6E8A-4147-A177-3AD203B41FA5}">
                      <a16:colId xmlns:a16="http://schemas.microsoft.com/office/drawing/2014/main" val="2592695231"/>
                    </a:ext>
                  </a:extLst>
                </a:gridCol>
              </a:tblGrid>
              <a:tr h="1762446">
                <a:tc>
                  <a:txBody>
                    <a:bodyPr/>
                    <a:lstStyle/>
                    <a:p>
                      <a:pPr algn="just"/>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a:t>
                      </a:r>
                      <a:r>
                        <a:rPr lang="en-GB" sz="1000" b="1" u="sng" kern="1200" baseline="0" dirty="0" smtClean="0">
                          <a:solidFill>
                            <a:schemeClr val="dk1"/>
                          </a:solidFill>
                          <a:effectLst/>
                          <a:latin typeface="+mn-lt"/>
                          <a:ea typeface="+mn-ea"/>
                          <a:cs typeface="+mn-cs"/>
                        </a:rPr>
                        <a:t>1 My friends and me</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Everyone has a range of different friendships and we act differently within our friendship groups.</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Our friendships change over time and it is normal to move in and out of friendship groups.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Some friends we value more than others because of the qualities they show. </a:t>
                      </a:r>
                      <a:endParaRPr lang="en-GB" sz="10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2063531">
                <a:tc>
                  <a:txBody>
                    <a:bodyPr/>
                    <a:lstStyle/>
                    <a:p>
                      <a:pPr algn="just"/>
                      <a:r>
                        <a:rPr lang="en-GB" sz="950" b="1" u="sng" dirty="0" smtClean="0"/>
                        <a:t>Piece </a:t>
                      </a:r>
                      <a:r>
                        <a:rPr lang="en-GB" sz="950" b="1" u="sng" dirty="0" smtClean="0"/>
                        <a:t>2 Group dynamics.</a:t>
                      </a:r>
                    </a:p>
                    <a:p>
                      <a:pPr marL="171450" indent="-171450" algn="just">
                        <a:buFont typeface="Arial" panose="020B0604020202020204" pitchFamily="34" charset="0"/>
                        <a:buChar char="•"/>
                      </a:pPr>
                      <a:r>
                        <a:rPr lang="en-GB" sz="1050" b="0" u="none" dirty="0" smtClean="0"/>
                        <a:t>Group dynamics- in groups there are often people who are leaders and some who are followers.</a:t>
                      </a:r>
                    </a:p>
                    <a:p>
                      <a:pPr marL="171450" indent="-171450" algn="just">
                        <a:buFont typeface="Arial" panose="020B0604020202020204" pitchFamily="34" charset="0"/>
                        <a:buChar char="•"/>
                      </a:pPr>
                      <a:r>
                        <a:rPr lang="en-GB" sz="1050" b="0" u="none" dirty="0" smtClean="0"/>
                        <a:t>Children</a:t>
                      </a:r>
                      <a:r>
                        <a:rPr lang="en-GB" sz="1050" b="0" u="none" baseline="0" dirty="0" smtClean="0"/>
                        <a:t> can take on different characteristics or roles in a group e.g. I am the one who is not listened to, I am the one with all of the good ideas, I am the one who would rather not take part. We can control our own choice. </a:t>
                      </a:r>
                    </a:p>
                    <a:p>
                      <a:pPr marL="171450" indent="-171450" algn="just">
                        <a:buFont typeface="Arial" panose="020B0604020202020204" pitchFamily="34" charset="0"/>
                        <a:buChar char="•"/>
                      </a:pPr>
                      <a:r>
                        <a:rPr lang="en-GB" sz="1050" b="0" u="none" baseline="0" dirty="0" smtClean="0"/>
                        <a:t>It is important we consider our own role within our different groups to make sure everyone is happy. </a:t>
                      </a:r>
                      <a:endParaRPr lang="en-GB" sz="1050" b="0" u="none"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272694587"/>
              </p:ext>
            </p:extLst>
          </p:nvPr>
        </p:nvGraphicFramePr>
        <p:xfrm>
          <a:off x="6344187" y="393235"/>
          <a:ext cx="3476992" cy="6370029"/>
        </p:xfrm>
        <a:graphic>
          <a:graphicData uri="http://schemas.openxmlformats.org/drawingml/2006/table">
            <a:tbl>
              <a:tblPr firstRow="1" bandRow="1">
                <a:tableStyleId>{21E4AEA4-8DFA-4A89-87EB-49C32662AFE0}</a:tableStyleId>
              </a:tblPr>
              <a:tblGrid>
                <a:gridCol w="1035901">
                  <a:extLst>
                    <a:ext uri="{9D8B030D-6E8A-4147-A177-3AD203B41FA5}">
                      <a16:colId xmlns:a16="http://schemas.microsoft.com/office/drawing/2014/main" val="771789285"/>
                    </a:ext>
                  </a:extLst>
                </a:gridCol>
                <a:gridCol w="2441091">
                  <a:extLst>
                    <a:ext uri="{9D8B030D-6E8A-4147-A177-3AD203B41FA5}">
                      <a16:colId xmlns:a16="http://schemas.microsoft.com/office/drawing/2014/main" val="1444632793"/>
                    </a:ext>
                  </a:extLst>
                </a:gridCol>
              </a:tblGrid>
              <a:tr h="648362">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101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addictive</a:t>
                      </a:r>
                      <a:endParaRPr lang="en-GB" sz="1200" dirty="0" smtClean="0"/>
                    </a:p>
                  </a:txBody>
                  <a:tcPr marL="68580" marR="68580" marT="0" marB="0"/>
                </a:tc>
                <a:tc>
                  <a:txBody>
                    <a:bodyPr/>
                    <a:lstStyle/>
                    <a:p>
                      <a:r>
                        <a:rPr lang="en-GB" sz="1200" dirty="0" smtClean="0"/>
                        <a:t>A feeling of not being able to stop doing/taking something. </a:t>
                      </a:r>
                      <a:endParaRPr lang="en-GB" sz="1200" dirty="0"/>
                    </a:p>
                  </a:txBody>
                  <a:tcPr marL="68580" marR="68580" marT="0" marB="0"/>
                </a:tc>
                <a:extLst>
                  <a:ext uri="{0D108BD9-81ED-4DB2-BD59-A6C34878D82A}">
                    <a16:rowId xmlns:a16="http://schemas.microsoft.com/office/drawing/2014/main" val="3406971767"/>
                  </a:ext>
                </a:extLst>
              </a:tr>
              <a:tr h="5101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anxiety</a:t>
                      </a:r>
                    </a:p>
                  </a:txBody>
                  <a:tcPr marL="68580" marR="68580" marT="0" marB="0"/>
                </a:tc>
                <a:tc>
                  <a:txBody>
                    <a:bodyPr/>
                    <a:lstStyle/>
                    <a:p>
                      <a:r>
                        <a:rPr lang="en-GB" sz="1200" dirty="0" smtClean="0"/>
                        <a:t>A feeling of worry. </a:t>
                      </a:r>
                      <a:endParaRPr lang="en-GB" sz="1200" dirty="0"/>
                    </a:p>
                  </a:txBody>
                  <a:tcPr marL="68580" marR="68580" marT="0" marB="0"/>
                </a:tc>
                <a:extLst>
                  <a:ext uri="{0D108BD9-81ED-4DB2-BD59-A6C34878D82A}">
                    <a16:rowId xmlns:a16="http://schemas.microsoft.com/office/drawing/2014/main" val="3401584818"/>
                  </a:ext>
                </a:extLst>
              </a:tr>
              <a:tr h="5101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assertive</a:t>
                      </a:r>
                    </a:p>
                    <a:p>
                      <a:endParaRPr lang="en-GB" sz="1200" dirty="0"/>
                    </a:p>
                  </a:txBody>
                  <a:tcPr marL="68580" marR="68580" marT="0" marB="0"/>
                </a:tc>
                <a:tc>
                  <a:txBody>
                    <a:bodyPr/>
                    <a:lstStyle/>
                    <a:p>
                      <a:r>
                        <a:rPr lang="en-GB" sz="1200" dirty="0" smtClean="0"/>
                        <a:t>Showing confidence</a:t>
                      </a:r>
                      <a:r>
                        <a:rPr lang="en-GB" sz="1200" baseline="0" dirty="0" smtClean="0"/>
                        <a:t> in your own decisions and beliefs. </a:t>
                      </a:r>
                      <a:endParaRPr lang="en-GB" sz="1200" dirty="0"/>
                    </a:p>
                  </a:txBody>
                  <a:tcPr marL="68580" marR="68580" marT="0" marB="0"/>
                </a:tc>
                <a:extLst>
                  <a:ext uri="{0D108BD9-81ED-4DB2-BD59-A6C34878D82A}">
                    <a16:rowId xmlns:a16="http://schemas.microsoft.com/office/drawing/2014/main" val="2075142700"/>
                  </a:ext>
                </a:extLst>
              </a:tr>
              <a:tr h="510185">
                <a:tc>
                  <a:txBody>
                    <a:bodyPr/>
                    <a:lstStyle/>
                    <a:p>
                      <a:r>
                        <a:rPr lang="en-GB" sz="1200" dirty="0" smtClean="0"/>
                        <a:t>disease</a:t>
                      </a:r>
                      <a:endParaRPr lang="en-GB" sz="1200" dirty="0"/>
                    </a:p>
                  </a:txBody>
                  <a:tcPr marL="68580" marR="68580" marT="0" marB="0"/>
                </a:tc>
                <a:tc>
                  <a:txBody>
                    <a:bodyPr/>
                    <a:lstStyle/>
                    <a:p>
                      <a:r>
                        <a:rPr lang="en-GB" sz="1200" dirty="0" smtClean="0"/>
                        <a:t>An illness affecting the health of your body. </a:t>
                      </a:r>
                      <a:endParaRPr lang="en-GB" sz="1200" dirty="0"/>
                    </a:p>
                  </a:txBody>
                  <a:tcPr marL="68580" marR="68580" marT="0" marB="0"/>
                </a:tc>
                <a:extLst>
                  <a:ext uri="{0D108BD9-81ED-4DB2-BD59-A6C34878D82A}">
                    <a16:rowId xmlns:a16="http://schemas.microsoft.com/office/drawing/2014/main" val="2171387441"/>
                  </a:ext>
                </a:extLst>
              </a:tr>
              <a:tr h="3600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friendships</a:t>
                      </a:r>
                    </a:p>
                  </a:txBody>
                  <a:tcPr marL="68580" marR="68580" marT="0" marB="0"/>
                </a:tc>
                <a:tc>
                  <a:txBody>
                    <a:bodyPr/>
                    <a:lstStyle/>
                    <a:p>
                      <a:r>
                        <a:rPr lang="en-GB" sz="1200" dirty="0" smtClean="0"/>
                        <a:t>Links with cared for people. </a:t>
                      </a:r>
                      <a:endParaRPr lang="en-GB" sz="1200" dirty="0"/>
                    </a:p>
                  </a:txBody>
                  <a:tcPr marL="68580" marR="68580" marT="0" marB="0"/>
                </a:tc>
                <a:extLst>
                  <a:ext uri="{0D108BD9-81ED-4DB2-BD59-A6C34878D82A}">
                    <a16:rowId xmlns:a16="http://schemas.microsoft.com/office/drawing/2014/main" val="3734594781"/>
                  </a:ext>
                </a:extLst>
              </a:tr>
              <a:tr h="529606">
                <a:tc>
                  <a:txBody>
                    <a:bodyPr/>
                    <a:lstStyle/>
                    <a:p>
                      <a:r>
                        <a:rPr lang="en-GB" sz="1200" dirty="0" smtClean="0"/>
                        <a:t>follower</a:t>
                      </a:r>
                      <a:endParaRPr lang="en-GB" sz="1200" dirty="0"/>
                    </a:p>
                  </a:txBody>
                  <a:tcPr marL="68580" marR="68580" marT="0" marB="0"/>
                </a:tc>
                <a:tc>
                  <a:txBody>
                    <a:bodyPr/>
                    <a:lstStyle/>
                    <a:p>
                      <a:r>
                        <a:rPr lang="en-GB" sz="1200" dirty="0" smtClean="0"/>
                        <a:t>Someone who</a:t>
                      </a:r>
                      <a:r>
                        <a:rPr lang="en-GB" sz="1200" baseline="0" dirty="0" smtClean="0"/>
                        <a:t> prefers to follow the decisions of others rather than make them themselves. </a:t>
                      </a:r>
                      <a:endParaRPr lang="en-GB" sz="1200" dirty="0"/>
                    </a:p>
                  </a:txBody>
                  <a:tcPr marL="68580" marR="68580" marT="0" marB="0"/>
                </a:tc>
                <a:extLst>
                  <a:ext uri="{0D108BD9-81ED-4DB2-BD59-A6C34878D82A}">
                    <a16:rowId xmlns:a16="http://schemas.microsoft.com/office/drawing/2014/main" val="1398772385"/>
                  </a:ext>
                </a:extLst>
              </a:tr>
              <a:tr h="5101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leader</a:t>
                      </a:r>
                    </a:p>
                  </a:txBody>
                  <a:tcPr marL="68580" marR="68580" marT="0" marB="0"/>
                </a:tc>
                <a:tc>
                  <a:txBody>
                    <a:bodyPr/>
                    <a:lstStyle/>
                    <a:p>
                      <a:r>
                        <a:rPr lang="en-GB" sz="1200" dirty="0" smtClean="0"/>
                        <a:t>Someone who prefers to make decisions for others to follow. </a:t>
                      </a:r>
                      <a:endParaRPr lang="en-GB" sz="1200" dirty="0"/>
                    </a:p>
                  </a:txBody>
                  <a:tcPr marL="68580" marR="68580" marT="0" marB="0"/>
                </a:tc>
                <a:extLst>
                  <a:ext uri="{0D108BD9-81ED-4DB2-BD59-A6C34878D82A}">
                    <a16:rowId xmlns:a16="http://schemas.microsoft.com/office/drawing/2014/main" val="432408064"/>
                  </a:ext>
                </a:extLst>
              </a:tr>
              <a:tr h="510185">
                <a:tc>
                  <a:txBody>
                    <a:bodyPr/>
                    <a:lstStyle/>
                    <a:p>
                      <a:r>
                        <a:rPr lang="en-GB" sz="1200" dirty="0" smtClean="0"/>
                        <a:t>liver</a:t>
                      </a:r>
                      <a:endParaRPr lang="en-GB" sz="1200" dirty="0"/>
                    </a:p>
                  </a:txBody>
                  <a:tcPr marL="68580" marR="68580" marT="0" marB="0"/>
                </a:tc>
                <a:tc>
                  <a:txBody>
                    <a:bodyPr/>
                    <a:lstStyle/>
                    <a:p>
                      <a:r>
                        <a:rPr lang="en-GB" sz="1200" dirty="0" smtClean="0"/>
                        <a:t>An organ in the body that</a:t>
                      </a:r>
                      <a:r>
                        <a:rPr lang="en-GB" sz="1200" baseline="0" dirty="0" smtClean="0"/>
                        <a:t> cleans the blood and helps with digestion. </a:t>
                      </a:r>
                      <a:endParaRPr lang="en-GB" sz="1200" dirty="0"/>
                    </a:p>
                  </a:txBody>
                  <a:tcPr marL="68580" marR="68580" marT="0" marB="0"/>
                </a:tc>
                <a:extLst>
                  <a:ext uri="{0D108BD9-81ED-4DB2-BD59-A6C34878D82A}">
                    <a16:rowId xmlns:a16="http://schemas.microsoft.com/office/drawing/2014/main" val="2253600408"/>
                  </a:ext>
                </a:extLst>
              </a:tr>
              <a:tr h="510185">
                <a:tc>
                  <a:txBody>
                    <a:bodyPr/>
                    <a:lstStyle/>
                    <a:p>
                      <a:r>
                        <a:rPr lang="en-GB" sz="1200" dirty="0" smtClean="0"/>
                        <a:t>opinion </a:t>
                      </a:r>
                      <a:endParaRPr lang="en-GB" sz="1200" dirty="0"/>
                    </a:p>
                  </a:txBody>
                  <a:tcPr marL="68580" marR="68580" marT="0" marB="0"/>
                </a:tc>
                <a:tc>
                  <a:txBody>
                    <a:bodyPr/>
                    <a:lstStyle/>
                    <a:p>
                      <a:r>
                        <a:rPr lang="en-GB" sz="1200" dirty="0" smtClean="0"/>
                        <a:t>What you think about something. </a:t>
                      </a:r>
                      <a:endParaRPr lang="en-GB" sz="1200" dirty="0"/>
                    </a:p>
                  </a:txBody>
                  <a:tcPr marL="68580" marR="68580" marT="0" marB="0"/>
                </a:tc>
                <a:extLst>
                  <a:ext uri="{0D108BD9-81ED-4DB2-BD59-A6C34878D82A}">
                    <a16:rowId xmlns:a16="http://schemas.microsoft.com/office/drawing/2014/main" val="3431194389"/>
                  </a:ext>
                </a:extLst>
              </a:tr>
              <a:tr h="7061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peer pressure </a:t>
                      </a:r>
                    </a:p>
                    <a:p>
                      <a:endParaRPr lang="en-GB" sz="1200" dirty="0"/>
                    </a:p>
                  </a:txBody>
                  <a:tcPr marL="68580" marR="68580" marT="0" marB="0"/>
                </a:tc>
                <a:tc>
                  <a:txBody>
                    <a:bodyPr/>
                    <a:lstStyle/>
                    <a:p>
                      <a:r>
                        <a:rPr lang="en-GB" sz="1200" dirty="0" smtClean="0"/>
                        <a:t>When you feel you have to make a certain choice because otherwise your friends will not like you,</a:t>
                      </a:r>
                      <a:r>
                        <a:rPr lang="en-GB" sz="1200" baseline="0" dirty="0" smtClean="0"/>
                        <a:t> will not think you are as cool. </a:t>
                      </a:r>
                      <a:endParaRPr lang="en-GB" sz="1200" dirty="0"/>
                    </a:p>
                  </a:txBody>
                  <a:tcPr marL="68580" marR="68580" marT="0" marB="0"/>
                </a:tc>
                <a:extLst>
                  <a:ext uri="{0D108BD9-81ED-4DB2-BD59-A6C34878D82A}">
                    <a16:rowId xmlns:a16="http://schemas.microsoft.com/office/drawing/2014/main" val="3075794675"/>
                  </a:ext>
                </a:extLst>
              </a:tr>
              <a:tr h="5101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relationships</a:t>
                      </a:r>
                    </a:p>
                    <a:p>
                      <a:endParaRPr lang="en-GB" sz="1200" dirty="0"/>
                    </a:p>
                  </a:txBody>
                  <a:tcPr marL="68580" marR="68580" marT="0" marB="0"/>
                </a:tc>
                <a:tc>
                  <a:txBody>
                    <a:bodyPr/>
                    <a:lstStyle/>
                    <a:p>
                      <a:r>
                        <a:rPr lang="en-GB" sz="1200" dirty="0" smtClean="0"/>
                        <a:t>The links that you make with a variety of different people. </a:t>
                      </a:r>
                      <a:endParaRPr lang="en-GB" sz="1200" dirty="0"/>
                    </a:p>
                  </a:txBody>
                  <a:tcPr marL="68580" marR="68580" marT="0" marB="0"/>
                </a:tc>
                <a:extLst>
                  <a:ext uri="{0D108BD9-81ED-4DB2-BD59-A6C34878D82A}">
                    <a16:rowId xmlns:a16="http://schemas.microsoft.com/office/drawing/2014/main" val="3576520154"/>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5599</TotalTime>
  <Words>633</Words>
  <Application>Microsoft Office PowerPoint</Application>
  <PresentationFormat>A4 Paper (210x297 mm)</PresentationFormat>
  <Paragraphs>58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  Healthy Me   Year Four| Spring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147</cp:revision>
  <cp:lastPrinted>2022-04-26T12:49:47Z</cp:lastPrinted>
  <dcterms:created xsi:type="dcterms:W3CDTF">2017-10-15T20:56:30Z</dcterms:created>
  <dcterms:modified xsi:type="dcterms:W3CDTF">2022-08-22T11:05:12Z</dcterms:modified>
</cp:coreProperties>
</file>