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>
        <p:scale>
          <a:sx n="138" d="100"/>
          <a:sy n="138" d="100"/>
        </p:scale>
        <p:origin x="82" y="139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65177" y="2475061"/>
            <a:ext cx="2870098" cy="36933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|  Relationships   Year </a:t>
            </a:r>
            <a:r>
              <a:rPr lang="en-US" sz="1800" b="1" dirty="0" smtClean="0"/>
              <a:t>Four</a:t>
            </a:r>
            <a:r>
              <a:rPr lang="en-US" sz="1800" b="1" dirty="0" smtClean="0"/>
              <a:t>| </a:t>
            </a:r>
            <a:r>
              <a:rPr lang="en-US" sz="1800" b="1" dirty="0" smtClean="0"/>
              <a:t>Summer 1     P.S.H.E.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519089"/>
              </p:ext>
            </p:extLst>
          </p:nvPr>
        </p:nvGraphicFramePr>
        <p:xfrm>
          <a:off x="210580" y="386151"/>
          <a:ext cx="2870098" cy="2062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The Jigsaw Charter</a:t>
                      </a:r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4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We take turns to speak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use kind and positive words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listen to each other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have the right to pass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only use names when giving compliments or making a positive comment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respect each other’s privacy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111279"/>
              </p:ext>
            </p:extLst>
          </p:nvPr>
        </p:nvGraphicFramePr>
        <p:xfrm>
          <a:off x="3256920" y="393235"/>
          <a:ext cx="3050443" cy="618118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50443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55472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 and skills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2583">
                <a:tc>
                  <a:txBody>
                    <a:bodyPr/>
                    <a:lstStyle/>
                    <a:p>
                      <a:pPr algn="just"/>
                      <a:r>
                        <a:rPr lang="en-GB" sz="1000" b="1" u="sng" dirty="0" smtClean="0"/>
                        <a:t>Piece </a:t>
                      </a:r>
                      <a:r>
                        <a:rPr lang="en-GB" sz="1000" b="1" u="sng" dirty="0" smtClean="0"/>
                        <a:t>3 Memories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 smtClean="0"/>
                        <a:t>It is good to use objects to help us to remember a special person or experience.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 smtClean="0"/>
                        <a:t>After loss, although a person feels sad, a memory box will help support them through the difficult time.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 smtClean="0"/>
                        <a:t>It is not healthy to feel sad for too long, ask an adult for help if you still feel just as sad for more than a few weeks.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endParaRPr lang="en-GB" sz="1000" b="0" u="none" baseline="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2177">
                <a:tc>
                  <a:txBody>
                    <a:bodyPr/>
                    <a:lstStyle/>
                    <a:p>
                      <a:pPr algn="just"/>
                      <a:r>
                        <a:rPr lang="en-GB" sz="1000" b="1" u="sng" dirty="0" smtClean="0"/>
                        <a:t>Piece </a:t>
                      </a:r>
                      <a:r>
                        <a:rPr lang="en-GB" sz="1000" b="1" u="sng" dirty="0" smtClean="0"/>
                        <a:t>4 Getting on and falling out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dirty="0" smtClean="0"/>
                        <a:t>Changes in friendship is a normal part of life, and as we get older our friendship groups can change.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dirty="0" smtClean="0"/>
                        <a:t>Use the ‘Solve it together’ or ‘Mending friendships’ techniques if you fall out with someone. </a:t>
                      </a:r>
                      <a:endParaRPr lang="en-GB" sz="1000" b="0" u="none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53842">
                <a:tc>
                  <a:txBody>
                    <a:bodyPr/>
                    <a:lstStyle/>
                    <a:p>
                      <a:pPr algn="just"/>
                      <a:r>
                        <a:rPr lang="en-US" sz="1000" b="1" u="sng" dirty="0" smtClean="0">
                          <a:solidFill>
                            <a:schemeClr val="tx1"/>
                          </a:solidFill>
                        </a:rPr>
                        <a:t>Piece </a:t>
                      </a:r>
                      <a:r>
                        <a:rPr lang="en-US" sz="1000" b="1" u="sng" dirty="0" smtClean="0">
                          <a:solidFill>
                            <a:schemeClr val="tx1"/>
                          </a:solidFill>
                        </a:rPr>
                        <a:t>5 Girlfriends and boyfriends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dirty="0" smtClean="0">
                          <a:solidFill>
                            <a:schemeClr val="tx1"/>
                          </a:solidFill>
                        </a:rPr>
                        <a:t>Love, attraction and romance play a big part in our lives as we grow up.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dirty="0" smtClean="0">
                          <a:solidFill>
                            <a:schemeClr val="tx1"/>
                          </a:solidFill>
                        </a:rPr>
                        <a:t>It is a personal choice whether to have a boyfriend/girlfriend.</a:t>
                      </a:r>
                      <a:r>
                        <a:rPr lang="en-US" sz="1000" b="0" u="none" baseline="0" dirty="0" smtClean="0">
                          <a:solidFill>
                            <a:schemeClr val="tx1"/>
                          </a:solidFill>
                        </a:rPr>
                        <a:t> No-one should feel pressured into this.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u="none" baseline="0" dirty="0" smtClean="0">
                          <a:solidFill>
                            <a:schemeClr val="tx1"/>
                          </a:solidFill>
                        </a:rPr>
                        <a:t>Both people need to show complete respect for each other before they enter a romantic commitment if they choose to be a couple. </a:t>
                      </a:r>
                      <a:endParaRPr lang="en-US" sz="1000" b="0" u="none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en-GB" sz="1000" b="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1635692">
                <a:tc>
                  <a:txBody>
                    <a:bodyPr/>
                    <a:lstStyle/>
                    <a:p>
                      <a:pPr algn="just"/>
                      <a:r>
                        <a:rPr lang="en-US" sz="1000" b="1" i="0" u="sng" dirty="0" smtClean="0"/>
                        <a:t>Piece </a:t>
                      </a:r>
                      <a:r>
                        <a:rPr lang="en-US" sz="1000" b="1" i="0" u="sng" dirty="0" smtClean="0"/>
                        <a:t>6 Relationships with people and animals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baseline="0" dirty="0" smtClean="0"/>
                        <a:t>If we are missing a special person or pet there are things we can do to help.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baseline="0" dirty="0" smtClean="0"/>
                        <a:t>We should show appreciation and love to the people and pets that we love.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00" b="0" i="0" u="none" baseline="0" dirty="0" smtClean="0"/>
                        <a:t>We should always seek help from an adult if a relationship does not make us </a:t>
                      </a:r>
                      <a:r>
                        <a:rPr lang="en-US" sz="1000" b="0" i="0" u="none" baseline="0" smtClean="0"/>
                        <a:t>feel safe and loved. </a:t>
                      </a:r>
                      <a:endParaRPr lang="en-US" sz="1000" b="0" i="0" u="none" baseline="0" dirty="0" smtClean="0"/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endParaRPr lang="en-GB" sz="1000" b="0" u="none" dirty="0" smtClean="0"/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endParaRPr lang="en-GB" sz="1000" b="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406845"/>
              </p:ext>
            </p:extLst>
          </p:nvPr>
        </p:nvGraphicFramePr>
        <p:xfrm>
          <a:off x="265177" y="2892876"/>
          <a:ext cx="2811398" cy="3762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11398">
                  <a:extLst>
                    <a:ext uri="{9D8B030D-6E8A-4147-A177-3AD203B41FA5}">
                      <a16:colId xmlns:a16="http://schemas.microsoft.com/office/drawing/2014/main" val="2592695231"/>
                    </a:ext>
                  </a:extLst>
                </a:gridCol>
              </a:tblGrid>
              <a:tr h="1720159">
                <a:tc>
                  <a:txBody>
                    <a:bodyPr/>
                    <a:lstStyle/>
                    <a:p>
                      <a:pPr algn="just"/>
                      <a:r>
                        <a:rPr lang="en-GB" sz="9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Piece</a:t>
                      </a:r>
                      <a:r>
                        <a:rPr lang="en-GB" sz="900" b="1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b="1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Jealousy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causes jealousy and that it can stem from: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9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A desire to have what someone else has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9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Feeling threatened that we will lose something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9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Feeling unhappy with our life and comparing with   someone else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9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Feeling that we deserve something and it’s unfair if we can’t have it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jealousy can be damaging to relationships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Think about strategies to help it- talk to someone, don’t compare yourself, use the ‘Mend it’ technique, meditate. </a:t>
                      </a:r>
                      <a:endParaRPr lang="en-GB" sz="900" b="0" u="none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584660"/>
                  </a:ext>
                </a:extLst>
              </a:tr>
              <a:tr h="2042689">
                <a:tc>
                  <a:txBody>
                    <a:bodyPr/>
                    <a:lstStyle/>
                    <a:p>
                      <a:pPr algn="just"/>
                      <a:r>
                        <a:rPr lang="en-GB" sz="900" b="1" u="sng" dirty="0" smtClean="0"/>
                        <a:t>Piece 2 </a:t>
                      </a:r>
                      <a:r>
                        <a:rPr lang="en-GB" sz="900" b="1" u="sng" dirty="0" smtClean="0"/>
                        <a:t> Love and loss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dirty="0" smtClean="0"/>
                        <a:t>When we lose special people, pets and things in our lives we experience lots of different feelings. This is normal.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dirty="0" smtClean="0"/>
                        <a:t> Loss is a fact of life - sooner or later we will all have times when someone close dies or leaves us, or there is a big change in our lives, like moving away.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dirty="0" smtClean="0"/>
                        <a:t>The ‘loss’ or ‘grief’ cycle of feelings usually follows the same pattern of: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900" b="0" u="none" dirty="0" smtClean="0"/>
                        <a:t>denial (not believing it’s happened), feeling angry,  bargaining (e.g. wishing things could be back how they were),  depression/ sadness,</a:t>
                      </a:r>
                      <a:r>
                        <a:rPr lang="en-GB" sz="900" b="0" u="none" baseline="0" dirty="0" smtClean="0"/>
                        <a:t> </a:t>
                      </a:r>
                      <a:r>
                        <a:rPr lang="en-GB" sz="900" b="0" u="none" dirty="0" smtClean="0"/>
                        <a:t>acceptance (e.g. remembering the good things about the thing or person we lost)</a:t>
                      </a:r>
                      <a:endParaRPr lang="en-GB" sz="900" b="0" u="none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4817924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520802" y="2499302"/>
            <a:ext cx="2171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Knowledge and skills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9169442"/>
              </p:ext>
            </p:extLst>
          </p:nvPr>
        </p:nvGraphicFramePr>
        <p:xfrm>
          <a:off x="6429008" y="393235"/>
          <a:ext cx="3249916" cy="621036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6824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8166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2690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9330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attraction​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Liking someone. 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9330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appreciation​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Recognising the good qualities in somebody or something. ​</a:t>
                      </a:r>
                      <a:endParaRPr lang="en-US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74982">
                <a:tc>
                  <a:txBody>
                    <a:bodyPr/>
                    <a:lstStyle/>
                    <a:p>
                      <a:pPr algn="l" rtl="0" fontAlgn="auto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​</a:t>
                      </a:r>
                    </a:p>
                    <a:p>
                      <a:pPr algn="l" rtl="0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betrayal​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let somebody down on purpose.​</a:t>
                      </a:r>
                      <a:endParaRPr lang="en-US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9330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compromise​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 agreement between two sides that suits both sides. ​</a:t>
                      </a:r>
                      <a:endParaRPr lang="en-US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9330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empathy​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Being able to understand how someone else feels.​</a:t>
                      </a:r>
                      <a:endParaRPr lang="en-US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9330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grief​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 feeling of loss when someone has died. ​</a:t>
                      </a:r>
                      <a:endParaRPr lang="en-US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9330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jealousy​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Wanting something that someone else has got.​</a:t>
                      </a:r>
                      <a:endParaRPr lang="en-US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9330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negotiate​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Work together to find an answer to a problem. ​</a:t>
                      </a:r>
                      <a:endParaRPr lang="en-US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670563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pressure​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Being made to feel that you should do something that you might not want to do. ​</a:t>
                      </a:r>
                      <a:endParaRPr lang="en-US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49330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souvenir​</a:t>
                      </a:r>
                      <a:endParaRPr lang="en-GB" sz="12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4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  object that helps you to remember someone. ​</a:t>
                      </a:r>
                      <a:endParaRPr lang="en-US" sz="14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5650</TotalTime>
  <Words>584</Words>
  <Application>Microsoft Office PowerPoint</Application>
  <PresentationFormat>A4 Paper (210x297 mm)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|  Relationships   Year Four| Summer 1 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Annabelle Clayton</cp:lastModifiedBy>
  <cp:revision>154</cp:revision>
  <cp:lastPrinted>2022-04-26T12:49:47Z</cp:lastPrinted>
  <dcterms:created xsi:type="dcterms:W3CDTF">2017-10-15T20:56:30Z</dcterms:created>
  <dcterms:modified xsi:type="dcterms:W3CDTF">2022-08-24T10:04:06Z</dcterms:modified>
</cp:coreProperties>
</file>